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sldIdLst>
    <p:sldId id="272" r:id="rId2"/>
    <p:sldId id="256" r:id="rId3"/>
    <p:sldId id="257" r:id="rId4"/>
    <p:sldId id="278" r:id="rId5"/>
    <p:sldId id="265" r:id="rId6"/>
    <p:sldId id="267" r:id="rId7"/>
    <p:sldId id="268" r:id="rId8"/>
    <p:sldId id="269" r:id="rId9"/>
    <p:sldId id="270" r:id="rId10"/>
    <p:sldId id="266" r:id="rId11"/>
    <p:sldId id="263" r:id="rId12"/>
    <p:sldId id="264" r:id="rId13"/>
    <p:sldId id="274" r:id="rId14"/>
    <p:sldId id="275" r:id="rId15"/>
    <p:sldId id="276" r:id="rId16"/>
    <p:sldId id="277" r:id="rId17"/>
    <p:sldId id="262" r:id="rId18"/>
  </p:sldIdLst>
  <p:sldSz cx="9144000" cy="6858000" type="screen4x3"/>
  <p:notesSz cx="6858000" cy="9144000"/>
  <p:defaultText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84380"/>
    <p:restoredTop sz="94660"/>
  </p:normalViewPr>
  <p:slideViewPr>
    <p:cSldViewPr>
      <p:cViewPr varScale="1">
        <p:scale>
          <a:sx n="66" d="100"/>
          <a:sy n="66" d="100"/>
        </p:scale>
        <p:origin x="-150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عنوان 1"/>
          <p:cNvSpPr>
            <a:spLocks noGrp="1"/>
          </p:cNvSpPr>
          <p:nvPr>
            <p:ph type="ctrTitle"/>
          </p:nvPr>
        </p:nvSpPr>
        <p:spPr>
          <a:xfrm>
            <a:off x="685800" y="2130426"/>
            <a:ext cx="7772400" cy="1470025"/>
          </a:xfrm>
        </p:spPr>
        <p:txBody>
          <a:bodyPr/>
          <a:lstStyle/>
          <a:p>
            <a:r>
              <a:rPr lang="ar-SA" smtClean="0"/>
              <a:t>انقر لتحرير نمط العنوان الرئيسي</a:t>
            </a:r>
            <a:endParaRPr lang="ar-SA"/>
          </a:p>
        </p:txBody>
      </p:sp>
      <p:sp>
        <p:nvSpPr>
          <p:cNvPr id="3" name="عنوان فرعي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ar-SA" smtClean="0"/>
              <a:t>انقر لتحرير نمط العنوان الثانوي الرئيسي</a:t>
            </a:r>
            <a:endParaRPr lang="ar-SA"/>
          </a:p>
        </p:txBody>
      </p:sp>
      <p:sp>
        <p:nvSpPr>
          <p:cNvPr id="4" name="عنصر نائب للتاريخ 3"/>
          <p:cNvSpPr>
            <a:spLocks noGrp="1"/>
          </p:cNvSpPr>
          <p:nvPr>
            <p:ph type="dt" sz="half" idx="10"/>
          </p:nvPr>
        </p:nvSpPr>
        <p:spPr/>
        <p:txBody>
          <a:bodyPr/>
          <a:lstStyle/>
          <a:p>
            <a:fld id="{1B8ABB09-4A1D-463E-8065-109CC2B7EFAA}" type="datetimeFigureOut">
              <a:rPr lang="ar-SA" smtClean="0"/>
              <a:pPr/>
              <a:t>08/07/1447</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pPr/>
              <a:t>‹#›</a:t>
            </a:fld>
            <a:endParaRPr lang="ar-SA"/>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عنوان العمودي 2"/>
          <p:cNvSpPr>
            <a:spLocks noGrp="1"/>
          </p:cNvSpPr>
          <p:nvPr>
            <p:ph type="body" orient="vert" idx="1"/>
          </p:nvPr>
        </p:nvSpPr>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1B8ABB09-4A1D-463E-8065-109CC2B7EFAA}" type="datetimeFigureOut">
              <a:rPr lang="ar-SA" smtClean="0"/>
              <a:pPr/>
              <a:t>08/07/1447</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pPr/>
              <a:t>‹#›</a:t>
            </a:fld>
            <a:endParaRPr lang="ar-S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629400" y="274639"/>
            <a:ext cx="2057400" cy="5851525"/>
          </a:xfrm>
        </p:spPr>
        <p:txBody>
          <a:bodyPr vert="eaVert"/>
          <a:lstStyle/>
          <a:p>
            <a:r>
              <a:rPr lang="ar-SA" smtClean="0"/>
              <a:t>انقر لتحرير نمط العنوان الرئيسي</a:t>
            </a:r>
            <a:endParaRPr lang="ar-SA"/>
          </a:p>
        </p:txBody>
      </p:sp>
      <p:sp>
        <p:nvSpPr>
          <p:cNvPr id="3" name="عنصر نائب للعنوان العمودي 2"/>
          <p:cNvSpPr>
            <a:spLocks noGrp="1"/>
          </p:cNvSpPr>
          <p:nvPr>
            <p:ph type="body" orient="vert" idx="1"/>
          </p:nvPr>
        </p:nvSpPr>
        <p:spPr>
          <a:xfrm>
            <a:off x="457200" y="274639"/>
            <a:ext cx="6019800" cy="5851525"/>
          </a:xfrm>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1B8ABB09-4A1D-463E-8065-109CC2B7EFAA}" type="datetimeFigureOut">
              <a:rPr lang="ar-SA" smtClean="0"/>
              <a:pPr/>
              <a:t>08/07/1447</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pPr/>
              <a:t>‹#›</a:t>
            </a:fld>
            <a:endParaRPr lang="ar-S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محتوى 2"/>
          <p:cNvSpPr>
            <a:spLocks noGrp="1"/>
          </p:cNvSpPr>
          <p:nvPr>
            <p:ph idx="1"/>
          </p:nvPr>
        </p:nvSpPr>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1B8ABB09-4A1D-463E-8065-109CC2B7EFAA}" type="datetimeFigureOut">
              <a:rPr lang="ar-SA" smtClean="0"/>
              <a:pPr/>
              <a:t>08/07/1447</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pPr/>
              <a:t>‹#›</a:t>
            </a:fld>
            <a:endParaRPr lang="ar-S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p:cNvSpPr>
            <a:spLocks noGrp="1"/>
          </p:cNvSpPr>
          <p:nvPr>
            <p:ph type="title"/>
          </p:nvPr>
        </p:nvSpPr>
        <p:spPr>
          <a:xfrm>
            <a:off x="722313" y="4406901"/>
            <a:ext cx="7772400" cy="1362075"/>
          </a:xfrm>
        </p:spPr>
        <p:txBody>
          <a:bodyPr anchor="t"/>
          <a:lstStyle>
            <a:lvl1pPr algn="r">
              <a:defRPr sz="4000" b="1" cap="all"/>
            </a:lvl1p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انقر لتحرير أنماط النص الرئيسي</a:t>
            </a:r>
          </a:p>
        </p:txBody>
      </p:sp>
      <p:sp>
        <p:nvSpPr>
          <p:cNvPr id="4" name="عنصر نائب للتاريخ 3"/>
          <p:cNvSpPr>
            <a:spLocks noGrp="1"/>
          </p:cNvSpPr>
          <p:nvPr>
            <p:ph type="dt" sz="half" idx="10"/>
          </p:nvPr>
        </p:nvSpPr>
        <p:spPr/>
        <p:txBody>
          <a:bodyPr/>
          <a:lstStyle/>
          <a:p>
            <a:fld id="{1B8ABB09-4A1D-463E-8065-109CC2B7EFAA}" type="datetimeFigureOut">
              <a:rPr lang="ar-SA" smtClean="0"/>
              <a:pPr/>
              <a:t>08/07/1447</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pPr/>
              <a:t>‹#›</a:t>
            </a:fld>
            <a:endParaRPr lang="ar-SA"/>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محتوى 2"/>
          <p:cNvSpPr>
            <a:spLocks noGrp="1"/>
          </p:cNvSpPr>
          <p:nvPr>
            <p:ph sz="half" idx="1"/>
          </p:nvPr>
        </p:nvSpPr>
        <p:spPr>
          <a:xfrm>
            <a:off x="457200" y="1600201"/>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محتوى 3"/>
          <p:cNvSpPr>
            <a:spLocks noGrp="1"/>
          </p:cNvSpPr>
          <p:nvPr>
            <p:ph sz="half" idx="2"/>
          </p:nvPr>
        </p:nvSpPr>
        <p:spPr>
          <a:xfrm>
            <a:off x="4648200" y="1600201"/>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5" name="عنصر نائب للتاريخ 4"/>
          <p:cNvSpPr>
            <a:spLocks noGrp="1"/>
          </p:cNvSpPr>
          <p:nvPr>
            <p:ph type="dt" sz="half" idx="10"/>
          </p:nvPr>
        </p:nvSpPr>
        <p:spPr/>
        <p:txBody>
          <a:bodyPr/>
          <a:lstStyle/>
          <a:p>
            <a:fld id="{1B8ABB09-4A1D-463E-8065-109CC2B7EFAA}" type="datetimeFigureOut">
              <a:rPr lang="ar-SA" smtClean="0"/>
              <a:pPr/>
              <a:t>08/07/1447</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0B34F065-1154-456A-91E3-76DE8E75E17B}" type="slidenum">
              <a:rPr lang="ar-SA" smtClean="0"/>
              <a:pPr/>
              <a:t>‹#›</a:t>
            </a:fld>
            <a:endParaRPr lang="ar-S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lvl1pPr>
              <a:defRPr/>
            </a:lvl1p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457200" y="1535113"/>
            <a:ext cx="4040188" cy="639763"/>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4" name="عنصر نائب للمحتوى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5" name="عنصر نائب للنص 4"/>
          <p:cNvSpPr>
            <a:spLocks noGrp="1"/>
          </p:cNvSpPr>
          <p:nvPr>
            <p:ph type="body" sz="quarter" idx="3"/>
          </p:nvPr>
        </p:nvSpPr>
        <p:spPr>
          <a:xfrm>
            <a:off x="4645027" y="1535113"/>
            <a:ext cx="4041775" cy="639763"/>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6" name="عنصر نائب للمحتوى 5"/>
          <p:cNvSpPr>
            <a:spLocks noGrp="1"/>
          </p:cNvSpPr>
          <p:nvPr>
            <p:ph sz="quarter" idx="4"/>
          </p:nvPr>
        </p:nvSpPr>
        <p:spPr>
          <a:xfrm>
            <a:off x="4645027"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7" name="عنصر نائب للتاريخ 6"/>
          <p:cNvSpPr>
            <a:spLocks noGrp="1"/>
          </p:cNvSpPr>
          <p:nvPr>
            <p:ph type="dt" sz="half" idx="10"/>
          </p:nvPr>
        </p:nvSpPr>
        <p:spPr/>
        <p:txBody>
          <a:bodyPr/>
          <a:lstStyle/>
          <a:p>
            <a:fld id="{1B8ABB09-4A1D-463E-8065-109CC2B7EFAA}" type="datetimeFigureOut">
              <a:rPr lang="ar-SA" smtClean="0"/>
              <a:pPr/>
              <a:t>08/07/1447</a:t>
            </a:fld>
            <a:endParaRPr lang="ar-SA"/>
          </a:p>
        </p:txBody>
      </p:sp>
      <p:sp>
        <p:nvSpPr>
          <p:cNvPr id="8" name="عنصر نائب للتذييل 7"/>
          <p:cNvSpPr>
            <a:spLocks noGrp="1"/>
          </p:cNvSpPr>
          <p:nvPr>
            <p:ph type="ftr" sz="quarter" idx="11"/>
          </p:nvPr>
        </p:nvSpPr>
        <p:spPr/>
        <p:txBody>
          <a:bodyPr/>
          <a:lstStyle/>
          <a:p>
            <a:endParaRPr lang="ar-SA"/>
          </a:p>
        </p:txBody>
      </p:sp>
      <p:sp>
        <p:nvSpPr>
          <p:cNvPr id="9" name="عنصر نائب لرقم الشريحة 8"/>
          <p:cNvSpPr>
            <a:spLocks noGrp="1"/>
          </p:cNvSpPr>
          <p:nvPr>
            <p:ph type="sldNum" sz="quarter" idx="12"/>
          </p:nvPr>
        </p:nvSpPr>
        <p:spPr/>
        <p:txBody>
          <a:bodyPr/>
          <a:lstStyle/>
          <a:p>
            <a:fld id="{0B34F065-1154-456A-91E3-76DE8E75E17B}" type="slidenum">
              <a:rPr lang="ar-SA" smtClean="0"/>
              <a:pPr/>
              <a:t>‹#›</a:t>
            </a:fld>
            <a:endParaRPr lang="ar-SA"/>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تاريخ 2"/>
          <p:cNvSpPr>
            <a:spLocks noGrp="1"/>
          </p:cNvSpPr>
          <p:nvPr>
            <p:ph type="dt" sz="half" idx="10"/>
          </p:nvPr>
        </p:nvSpPr>
        <p:spPr/>
        <p:txBody>
          <a:bodyPr/>
          <a:lstStyle/>
          <a:p>
            <a:fld id="{1B8ABB09-4A1D-463E-8065-109CC2B7EFAA}" type="datetimeFigureOut">
              <a:rPr lang="ar-SA" smtClean="0"/>
              <a:pPr/>
              <a:t>08/07/1447</a:t>
            </a:fld>
            <a:endParaRPr lang="ar-SA"/>
          </a:p>
        </p:txBody>
      </p:sp>
      <p:sp>
        <p:nvSpPr>
          <p:cNvPr id="4" name="عنصر نائب للتذييل 3"/>
          <p:cNvSpPr>
            <a:spLocks noGrp="1"/>
          </p:cNvSpPr>
          <p:nvPr>
            <p:ph type="ftr" sz="quarter" idx="11"/>
          </p:nvPr>
        </p:nvSpPr>
        <p:spPr/>
        <p:txBody>
          <a:bodyPr/>
          <a:lstStyle/>
          <a:p>
            <a:endParaRPr lang="ar-SA"/>
          </a:p>
        </p:txBody>
      </p:sp>
      <p:sp>
        <p:nvSpPr>
          <p:cNvPr id="5" name="عنصر نائب لرقم الشريحة 4"/>
          <p:cNvSpPr>
            <a:spLocks noGrp="1"/>
          </p:cNvSpPr>
          <p:nvPr>
            <p:ph type="sldNum" sz="quarter" idx="12"/>
          </p:nvPr>
        </p:nvSpPr>
        <p:spPr/>
        <p:txBody>
          <a:bodyPr/>
          <a:lstStyle/>
          <a:p>
            <a:fld id="{0B34F065-1154-456A-91E3-76DE8E75E17B}" type="slidenum">
              <a:rPr lang="ar-SA" smtClean="0"/>
              <a:pPr/>
              <a:t>‹#›</a:t>
            </a:fld>
            <a:endParaRPr lang="ar-S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p:txBody>
          <a:bodyPr/>
          <a:lstStyle/>
          <a:p>
            <a:fld id="{1B8ABB09-4A1D-463E-8065-109CC2B7EFAA}" type="datetimeFigureOut">
              <a:rPr lang="ar-SA" smtClean="0"/>
              <a:pPr/>
              <a:t>08/07/1447</a:t>
            </a:fld>
            <a:endParaRPr lang="ar-SA"/>
          </a:p>
        </p:txBody>
      </p:sp>
      <p:sp>
        <p:nvSpPr>
          <p:cNvPr id="3" name="عنصر نائب للتذييل 2"/>
          <p:cNvSpPr>
            <a:spLocks noGrp="1"/>
          </p:cNvSpPr>
          <p:nvPr>
            <p:ph type="ftr" sz="quarter" idx="11"/>
          </p:nvPr>
        </p:nvSpPr>
        <p:spPr/>
        <p:txBody>
          <a:bodyPr/>
          <a:lstStyle/>
          <a:p>
            <a:endParaRPr lang="ar-SA"/>
          </a:p>
        </p:txBody>
      </p:sp>
      <p:sp>
        <p:nvSpPr>
          <p:cNvPr id="4" name="عنصر نائب لرقم الشريحة 3"/>
          <p:cNvSpPr>
            <a:spLocks noGrp="1"/>
          </p:cNvSpPr>
          <p:nvPr>
            <p:ph type="sldNum" sz="quarter" idx="12"/>
          </p:nvPr>
        </p:nvSpPr>
        <p:spPr/>
        <p:txBody>
          <a:bodyPr/>
          <a:lstStyle/>
          <a:p>
            <a:fld id="{0B34F065-1154-456A-91E3-76DE8E75E17B}" type="slidenum">
              <a:rPr lang="ar-SA" smtClean="0"/>
              <a:pPr/>
              <a:t>‹#›</a:t>
            </a:fld>
            <a:endParaRPr lang="ar-S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2" y="273049"/>
            <a:ext cx="3008313" cy="1162051"/>
          </a:xfrm>
        </p:spPr>
        <p:txBody>
          <a:bodyPr anchor="b"/>
          <a:lstStyle>
            <a:lvl1pPr algn="r">
              <a:defRPr sz="2000" b="1"/>
            </a:lvl1pPr>
          </a:lstStyle>
          <a:p>
            <a:r>
              <a:rPr lang="ar-SA" smtClean="0"/>
              <a:t>انقر لتحرير نمط العنوان الرئيسي</a:t>
            </a:r>
            <a:endParaRPr lang="ar-SA"/>
          </a:p>
        </p:txBody>
      </p:sp>
      <p:sp>
        <p:nvSpPr>
          <p:cNvPr id="3" name="عنصر نائب للمحتوى 2"/>
          <p:cNvSpPr>
            <a:spLocks noGrp="1"/>
          </p:cNvSpPr>
          <p:nvPr>
            <p:ph idx="1"/>
          </p:nvPr>
        </p:nvSpPr>
        <p:spPr>
          <a:xfrm>
            <a:off x="3575050" y="273052"/>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نص 3"/>
          <p:cNvSpPr>
            <a:spLocks noGrp="1"/>
          </p:cNvSpPr>
          <p:nvPr>
            <p:ph type="body" sz="half" idx="2"/>
          </p:nvPr>
        </p:nvSpPr>
        <p:spPr>
          <a:xfrm>
            <a:off x="457202" y="1435102"/>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1B8ABB09-4A1D-463E-8065-109CC2B7EFAA}" type="datetimeFigureOut">
              <a:rPr lang="ar-SA" smtClean="0"/>
              <a:pPr/>
              <a:t>08/07/1447</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0B34F065-1154-456A-91E3-76DE8E75E17B}" type="slidenum">
              <a:rPr lang="ar-SA" smtClean="0"/>
              <a:pPr/>
              <a:t>‹#›</a:t>
            </a:fld>
            <a:endParaRPr lang="ar-SA"/>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1792288" y="4800600"/>
            <a:ext cx="5486400" cy="566739"/>
          </a:xfrm>
        </p:spPr>
        <p:txBody>
          <a:bodyPr anchor="b"/>
          <a:lstStyle>
            <a:lvl1pPr algn="r">
              <a:defRPr sz="2000" b="1"/>
            </a:lvl1pPr>
          </a:lstStyle>
          <a:p>
            <a:r>
              <a:rPr lang="ar-SA" smtClean="0"/>
              <a:t>انقر لتحرير نمط العنوان الرئيسي</a:t>
            </a:r>
            <a:endParaRPr lang="ar-SA"/>
          </a:p>
        </p:txBody>
      </p:sp>
      <p:sp>
        <p:nvSpPr>
          <p:cNvPr id="3" name="عنصر نائب للصورة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SA"/>
          </a:p>
        </p:txBody>
      </p:sp>
      <p:sp>
        <p:nvSpPr>
          <p:cNvPr id="4" name="عنصر نائب للنص 3"/>
          <p:cNvSpPr>
            <a:spLocks noGrp="1"/>
          </p:cNvSpPr>
          <p:nvPr>
            <p:ph type="body" sz="half" idx="2"/>
          </p:nvPr>
        </p:nvSpPr>
        <p:spPr>
          <a:xfrm>
            <a:off x="1792288" y="5367338"/>
            <a:ext cx="5486400" cy="8048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1B8ABB09-4A1D-463E-8065-109CC2B7EFAA}" type="datetimeFigureOut">
              <a:rPr lang="ar-SA" smtClean="0"/>
              <a:pPr/>
              <a:t>08/07/1447</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0B34F065-1154-456A-91E3-76DE8E75E17B}" type="slidenum">
              <a:rPr lang="ar-SA" smtClean="0"/>
              <a:pPr/>
              <a:t>‹#›</a:t>
            </a:fld>
            <a:endParaRPr lang="ar-SA"/>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عنوان 1"/>
          <p:cNvSpPr>
            <a:spLocks noGrp="1"/>
          </p:cNvSpPr>
          <p:nvPr>
            <p:ph type="title"/>
          </p:nvPr>
        </p:nvSpPr>
        <p:spPr>
          <a:xfrm>
            <a:off x="457200" y="274639"/>
            <a:ext cx="8229600" cy="1143000"/>
          </a:xfrm>
          <a:prstGeom prst="rect">
            <a:avLst/>
          </a:prstGeom>
        </p:spPr>
        <p:txBody>
          <a:bodyPr vert="horz" lIns="91440" tIns="45720" rIns="91440" bIns="45720" rtlCol="1" anchor="ctr">
            <a:normAutofit/>
          </a:body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457200" y="1600201"/>
            <a:ext cx="8229600" cy="4525963"/>
          </a:xfrm>
          <a:prstGeom prst="rect">
            <a:avLst/>
          </a:prstGeom>
        </p:spPr>
        <p:txBody>
          <a:bodyPr vert="horz" lIns="91440" tIns="45720" rIns="91440" bIns="45720" rtlCol="1">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2"/>
          </p:nvPr>
        </p:nvSpPr>
        <p:spPr>
          <a:xfrm>
            <a:off x="6553200" y="6356351"/>
            <a:ext cx="21336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1B8ABB09-4A1D-463E-8065-109CC2B7EFAA}" type="datetimeFigureOut">
              <a:rPr lang="ar-SA" smtClean="0"/>
              <a:pPr/>
              <a:t>08/07/1447</a:t>
            </a:fld>
            <a:endParaRPr lang="ar-SA"/>
          </a:p>
        </p:txBody>
      </p:sp>
      <p:sp>
        <p:nvSpPr>
          <p:cNvPr id="5" name="عنصر نائب للتذييل 4"/>
          <p:cNvSpPr>
            <a:spLocks noGrp="1"/>
          </p:cNvSpPr>
          <p:nvPr>
            <p:ph type="ftr" sz="quarter" idx="3"/>
          </p:nvPr>
        </p:nvSpPr>
        <p:spPr>
          <a:xfrm>
            <a:off x="3124200" y="6356351"/>
            <a:ext cx="28956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ar-SA"/>
          </a:p>
        </p:txBody>
      </p:sp>
      <p:sp>
        <p:nvSpPr>
          <p:cNvPr id="6" name="عنصر نائب لرقم الشريحة 5"/>
          <p:cNvSpPr>
            <a:spLocks noGrp="1"/>
          </p:cNvSpPr>
          <p:nvPr>
            <p:ph type="sldNum" sz="quarter" idx="4"/>
          </p:nvPr>
        </p:nvSpPr>
        <p:spPr>
          <a:xfrm>
            <a:off x="457200" y="6356351"/>
            <a:ext cx="21336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0B34F065-1154-456A-91E3-76DE8E75E17B}" type="slidenum">
              <a:rPr lang="ar-SA" smtClean="0"/>
              <a:pPr/>
              <a:t>‹#›</a:t>
            </a:fld>
            <a:endParaRPr lang="ar-SA"/>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1" eaLnBrk="1" latinLnBrk="0" hangingPunct="1">
        <a:spcBef>
          <a:spcPct val="0"/>
        </a:spcBef>
        <a:buNone/>
        <a:defRPr sz="4400" kern="1200">
          <a:solidFill>
            <a:schemeClr val="tx1"/>
          </a:solidFill>
          <a:latin typeface="+mj-lt"/>
          <a:ea typeface="+mj-ea"/>
          <a:cs typeface="+mj-cs"/>
        </a:defRPr>
      </a:lvl1pPr>
    </p:titleStyle>
    <p:bodyStyle>
      <a:lvl1pPr marL="342900" indent="-342900" algn="r" defTabSz="914400" rtl="1"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صورة 1"/>
          <p:cNvPicPr>
            <a:picLocks noChangeAspect="1"/>
          </p:cNvPicPr>
          <p:nvPr/>
        </p:nvPicPr>
        <p:blipFill rotWithShape="1">
          <a:blip r:embed="rId2" cstate="print">
            <a:extLst>
              <a:ext uri="{28A0092B-C50C-407E-A947-70E740481C1C}">
                <a14:useLocalDpi xmlns="" xmlns:a14="http://schemas.microsoft.com/office/drawing/2010/main" val="0"/>
              </a:ext>
            </a:extLst>
          </a:blip>
          <a:srcRect t="17566" r="2969" b="16191"/>
          <a:stretch/>
        </p:blipFill>
        <p:spPr>
          <a:xfrm>
            <a:off x="0" y="0"/>
            <a:ext cx="9144000" cy="6858000"/>
          </a:xfrm>
          <a:prstGeom prst="rect">
            <a:avLst/>
          </a:prstGeom>
        </p:spPr>
      </p:pic>
      <p:sp>
        <p:nvSpPr>
          <p:cNvPr id="3" name="مربع نص 2"/>
          <p:cNvSpPr txBox="1"/>
          <p:nvPr/>
        </p:nvSpPr>
        <p:spPr>
          <a:xfrm>
            <a:off x="307571" y="1892830"/>
            <a:ext cx="8496944" cy="3200876"/>
          </a:xfrm>
          <a:prstGeom prst="rect">
            <a:avLst/>
          </a:prstGeom>
          <a:noFill/>
        </p:spPr>
        <p:txBody>
          <a:bodyPr wrap="square" rtlCol="0">
            <a:spAutoFit/>
          </a:bodyPr>
          <a:lstStyle/>
          <a:p>
            <a:pPr algn="ctr"/>
            <a:r>
              <a:rPr lang="en-US" sz="4800" b="1" dirty="0">
                <a:solidFill>
                  <a:schemeClr val="tx2"/>
                </a:solidFill>
                <a:latin typeface="Times New Roman" panose="02020603050405020304" pitchFamily="18" charset="0"/>
                <a:cs typeface="Times New Roman" panose="02020603050405020304" pitchFamily="18" charset="0"/>
              </a:rPr>
              <a:t>College of Veterinary Medicine </a:t>
            </a:r>
          </a:p>
          <a:p>
            <a:pPr algn="ctr"/>
            <a:r>
              <a:rPr lang="en-US" sz="4800" b="1" dirty="0" smtClean="0">
                <a:solidFill>
                  <a:schemeClr val="tx2"/>
                </a:solidFill>
                <a:latin typeface="Times New Roman" panose="02020603050405020304" pitchFamily="18" charset="0"/>
                <a:cs typeface="Times New Roman" panose="02020603050405020304" pitchFamily="18" charset="0"/>
              </a:rPr>
              <a:t>Parasitology </a:t>
            </a:r>
          </a:p>
          <a:p>
            <a:pPr algn="ctr"/>
            <a:r>
              <a:rPr lang="en-US" sz="4000" b="1" dirty="0" smtClean="0">
                <a:solidFill>
                  <a:schemeClr val="accent2">
                    <a:lumMod val="75000"/>
                  </a:schemeClr>
                </a:solidFill>
                <a:latin typeface="Times New Roman" panose="02020603050405020304" pitchFamily="18" charset="0"/>
                <a:cs typeface="Times New Roman" panose="02020603050405020304" pitchFamily="18" charset="0"/>
              </a:rPr>
              <a:t>BY</a:t>
            </a:r>
          </a:p>
          <a:p>
            <a:pPr algn="ctr"/>
            <a:r>
              <a:rPr lang="es-ES" sz="4800" b="1" dirty="0">
                <a:solidFill>
                  <a:schemeClr val="tx2"/>
                </a:solidFill>
                <a:effectLst>
                  <a:glow rad="101600">
                    <a:schemeClr val="accent1">
                      <a:satMod val="175000"/>
                      <a:alpha val="40000"/>
                    </a:schemeClr>
                  </a:glow>
                  <a:reflection blurRad="6350" stA="55000" endA="300" endPos="45500" dir="5400000" sy="-100000" algn="bl" rotWithShape="0"/>
                </a:effectLst>
                <a:latin typeface="Times New Roman" panose="02020603050405020304" pitchFamily="18" charset="0"/>
                <a:cs typeface="Times New Roman" panose="02020603050405020304" pitchFamily="18" charset="0"/>
              </a:rPr>
              <a:t>Prof. Dr. Suzan A. Al-azizz</a:t>
            </a:r>
          </a:p>
          <a:p>
            <a:pPr algn="ctr"/>
            <a:endParaRPr lang="en-US" dirty="0"/>
          </a:p>
        </p:txBody>
      </p:sp>
    </p:spTree>
    <p:extLst>
      <p:ext uri="{BB962C8B-B14F-4D97-AF65-F5344CB8AC3E}">
        <p14:creationId xmlns="" xmlns:p14="http://schemas.microsoft.com/office/powerpoint/2010/main" val="2102185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26" presetClass="emph" presetSubtype="0" fill="hold" nodeType="clickEffect">
                                  <p:stCondLst>
                                    <p:cond delay="0"/>
                                  </p:stCondLst>
                                  <p:childTnLst>
                                    <p:animEffect transition="out" filter="fade">
                                      <p:cBhvr>
                                        <p:cTn id="20" dur="500" tmFilter="0, 0; .2, .5; .8, .5; 1, 0"/>
                                        <p:tgtEl>
                                          <p:spTgt spid="3">
                                            <p:txEl>
                                              <p:pRg st="2" end="2"/>
                                            </p:txEl>
                                          </p:spTgt>
                                        </p:tgtEl>
                                      </p:cBhvr>
                                    </p:animEffect>
                                    <p:animScale>
                                      <p:cBhvr>
                                        <p:cTn id="21" dur="250" autoRev="1" fill="hold"/>
                                        <p:tgtEl>
                                          <p:spTgt spid="3">
                                            <p:txEl>
                                              <p:pRg st="2" end="2"/>
                                            </p:txEl>
                                          </p:spTgt>
                                        </p:tgtEl>
                                      </p:cBhvr>
                                      <p:by x="105000" y="105000"/>
                                    </p:animScale>
                                  </p:childTnLst>
                                </p:cTn>
                              </p:par>
                            </p:childTnLst>
                          </p:cTn>
                        </p:par>
                      </p:childTnLst>
                    </p:cTn>
                  </p:par>
                  <p:par>
                    <p:cTn id="22" fill="hold">
                      <p:stCondLst>
                        <p:cond delay="indefinite"/>
                      </p:stCondLst>
                      <p:childTnLst>
                        <p:par>
                          <p:cTn id="23" fill="hold">
                            <p:stCondLst>
                              <p:cond delay="0"/>
                            </p:stCondLst>
                            <p:childTnLst>
                              <p:par>
                                <p:cTn id="24" presetID="26" presetClass="entr" presetSubtype="0" fill="hold" nodeType="clickEffect">
                                  <p:stCondLst>
                                    <p:cond delay="0"/>
                                  </p:stCondLst>
                                  <p:childTnLst>
                                    <p:set>
                                      <p:cBhvr>
                                        <p:cTn id="25" dur="1" fill="hold">
                                          <p:stCondLst>
                                            <p:cond delay="0"/>
                                          </p:stCondLst>
                                        </p:cTn>
                                        <p:tgtEl>
                                          <p:spTgt spid="3">
                                            <p:txEl>
                                              <p:pRg st="3" end="3"/>
                                            </p:txEl>
                                          </p:spTgt>
                                        </p:tgtEl>
                                        <p:attrNameLst>
                                          <p:attrName>style.visibility</p:attrName>
                                        </p:attrNameLst>
                                      </p:cBhvr>
                                      <p:to>
                                        <p:strVal val="visible"/>
                                      </p:to>
                                    </p:set>
                                    <p:animEffect transition="in" filter="wipe(down)">
                                      <p:cBhvr>
                                        <p:cTn id="26" dur="580">
                                          <p:stCondLst>
                                            <p:cond delay="0"/>
                                          </p:stCondLst>
                                        </p:cTn>
                                        <p:tgtEl>
                                          <p:spTgt spid="3">
                                            <p:txEl>
                                              <p:pRg st="3" end="3"/>
                                            </p:txEl>
                                          </p:spTgt>
                                        </p:tgtEl>
                                      </p:cBhvr>
                                    </p:animEffect>
                                    <p:anim calcmode="lin" valueType="num">
                                      <p:cBhvr>
                                        <p:cTn id="27" dur="1822" tmFilter="0,0; 0.14,0.36; 0.43,0.73; 0.71,0.91; 1.0,1.0">
                                          <p:stCondLst>
                                            <p:cond delay="0"/>
                                          </p:stCondLst>
                                        </p:cTn>
                                        <p:tgtEl>
                                          <p:spTgt spid="3">
                                            <p:txEl>
                                              <p:pRg st="3" end="3"/>
                                            </p:txEl>
                                          </p:spTgt>
                                        </p:tgtEl>
                                        <p:attrNameLst>
                                          <p:attrName>ppt_x</p:attrName>
                                        </p:attrNameLst>
                                      </p:cBhvr>
                                      <p:tavLst>
                                        <p:tav tm="0">
                                          <p:val>
                                            <p:strVal val="#ppt_x-0.25"/>
                                          </p:val>
                                        </p:tav>
                                        <p:tav tm="100000">
                                          <p:val>
                                            <p:strVal val="#ppt_x"/>
                                          </p:val>
                                        </p:tav>
                                      </p:tavLst>
                                    </p:anim>
                                    <p:anim calcmode="lin" valueType="num">
                                      <p:cBhvr>
                                        <p:cTn id="28" dur="664" tmFilter="0.0,0.0; 0.25,0.07; 0.50,0.2; 0.75,0.467; 1.0,1.0">
                                          <p:stCondLst>
                                            <p:cond delay="0"/>
                                          </p:stCondLst>
                                        </p:cTn>
                                        <p:tgtEl>
                                          <p:spTgt spid="3">
                                            <p:txEl>
                                              <p:pRg st="3" end="3"/>
                                            </p:txEl>
                                          </p:spTgt>
                                        </p:tgtEl>
                                        <p:attrNameLst>
                                          <p:attrName>ppt_y</p:attrName>
                                        </p:attrNameLst>
                                      </p:cBhvr>
                                      <p:tavLst>
                                        <p:tav tm="0" fmla="#ppt_y-sin(pi*$)/3">
                                          <p:val>
                                            <p:fltVal val="0.5"/>
                                          </p:val>
                                        </p:tav>
                                        <p:tav tm="100000">
                                          <p:val>
                                            <p:fltVal val="1"/>
                                          </p:val>
                                        </p:tav>
                                      </p:tavLst>
                                    </p:anim>
                                    <p:anim calcmode="lin" valueType="num">
                                      <p:cBhvr>
                                        <p:cTn id="29" dur="664" tmFilter="0, 0; 0.125,0.2665; 0.25,0.4; 0.375,0.465; 0.5,0.5;  0.625,0.535; 0.75,0.6; 0.875,0.7335; 1,1">
                                          <p:stCondLst>
                                            <p:cond delay="664"/>
                                          </p:stCondLst>
                                        </p:cTn>
                                        <p:tgtEl>
                                          <p:spTgt spid="3">
                                            <p:txEl>
                                              <p:pRg st="3" end="3"/>
                                            </p:txEl>
                                          </p:spTgt>
                                        </p:tgtEl>
                                        <p:attrNameLst>
                                          <p:attrName>ppt_y</p:attrName>
                                        </p:attrNameLst>
                                      </p:cBhvr>
                                      <p:tavLst>
                                        <p:tav tm="0" fmla="#ppt_y-sin(pi*$)/9">
                                          <p:val>
                                            <p:fltVal val="0"/>
                                          </p:val>
                                        </p:tav>
                                        <p:tav tm="100000">
                                          <p:val>
                                            <p:fltVal val="1"/>
                                          </p:val>
                                        </p:tav>
                                      </p:tavLst>
                                    </p:anim>
                                    <p:anim calcmode="lin" valueType="num">
                                      <p:cBhvr>
                                        <p:cTn id="30" dur="332" tmFilter="0, 0; 0.125,0.2665; 0.25,0.4; 0.375,0.465; 0.5,0.5;  0.625,0.535; 0.75,0.6; 0.875,0.7335; 1,1">
                                          <p:stCondLst>
                                            <p:cond delay="1324"/>
                                          </p:stCondLst>
                                        </p:cTn>
                                        <p:tgtEl>
                                          <p:spTgt spid="3">
                                            <p:txEl>
                                              <p:pRg st="3" end="3"/>
                                            </p:txEl>
                                          </p:spTgt>
                                        </p:tgtEl>
                                        <p:attrNameLst>
                                          <p:attrName>ppt_y</p:attrName>
                                        </p:attrNameLst>
                                      </p:cBhvr>
                                      <p:tavLst>
                                        <p:tav tm="0" fmla="#ppt_y-sin(pi*$)/27">
                                          <p:val>
                                            <p:fltVal val="0"/>
                                          </p:val>
                                        </p:tav>
                                        <p:tav tm="100000">
                                          <p:val>
                                            <p:fltVal val="1"/>
                                          </p:val>
                                        </p:tav>
                                      </p:tavLst>
                                    </p:anim>
                                    <p:anim calcmode="lin" valueType="num">
                                      <p:cBhvr>
                                        <p:cTn id="31" dur="164" tmFilter="0, 0; 0.125,0.2665; 0.25,0.4; 0.375,0.465; 0.5,0.5;  0.625,0.535; 0.75,0.6; 0.875,0.7335; 1,1">
                                          <p:stCondLst>
                                            <p:cond delay="1656"/>
                                          </p:stCondLst>
                                        </p:cTn>
                                        <p:tgtEl>
                                          <p:spTgt spid="3">
                                            <p:txEl>
                                              <p:pRg st="3" end="3"/>
                                            </p:txEl>
                                          </p:spTgt>
                                        </p:tgtEl>
                                        <p:attrNameLst>
                                          <p:attrName>ppt_y</p:attrName>
                                        </p:attrNameLst>
                                      </p:cBhvr>
                                      <p:tavLst>
                                        <p:tav tm="0" fmla="#ppt_y-sin(pi*$)/81">
                                          <p:val>
                                            <p:fltVal val="0"/>
                                          </p:val>
                                        </p:tav>
                                        <p:tav tm="100000">
                                          <p:val>
                                            <p:fltVal val="1"/>
                                          </p:val>
                                        </p:tav>
                                      </p:tavLst>
                                    </p:anim>
                                    <p:animScale>
                                      <p:cBhvr>
                                        <p:cTn id="32" dur="26">
                                          <p:stCondLst>
                                            <p:cond delay="650"/>
                                          </p:stCondLst>
                                        </p:cTn>
                                        <p:tgtEl>
                                          <p:spTgt spid="3">
                                            <p:txEl>
                                              <p:pRg st="3" end="3"/>
                                            </p:txEl>
                                          </p:spTgt>
                                        </p:tgtEl>
                                      </p:cBhvr>
                                      <p:to x="100000" y="60000"/>
                                    </p:animScale>
                                    <p:animScale>
                                      <p:cBhvr>
                                        <p:cTn id="33" dur="166" decel="50000">
                                          <p:stCondLst>
                                            <p:cond delay="676"/>
                                          </p:stCondLst>
                                        </p:cTn>
                                        <p:tgtEl>
                                          <p:spTgt spid="3">
                                            <p:txEl>
                                              <p:pRg st="3" end="3"/>
                                            </p:txEl>
                                          </p:spTgt>
                                        </p:tgtEl>
                                      </p:cBhvr>
                                      <p:to x="100000" y="100000"/>
                                    </p:animScale>
                                    <p:animScale>
                                      <p:cBhvr>
                                        <p:cTn id="34" dur="26">
                                          <p:stCondLst>
                                            <p:cond delay="1312"/>
                                          </p:stCondLst>
                                        </p:cTn>
                                        <p:tgtEl>
                                          <p:spTgt spid="3">
                                            <p:txEl>
                                              <p:pRg st="3" end="3"/>
                                            </p:txEl>
                                          </p:spTgt>
                                        </p:tgtEl>
                                      </p:cBhvr>
                                      <p:to x="100000" y="80000"/>
                                    </p:animScale>
                                    <p:animScale>
                                      <p:cBhvr>
                                        <p:cTn id="35" dur="166" decel="50000">
                                          <p:stCondLst>
                                            <p:cond delay="1338"/>
                                          </p:stCondLst>
                                        </p:cTn>
                                        <p:tgtEl>
                                          <p:spTgt spid="3">
                                            <p:txEl>
                                              <p:pRg st="3" end="3"/>
                                            </p:txEl>
                                          </p:spTgt>
                                        </p:tgtEl>
                                      </p:cBhvr>
                                      <p:to x="100000" y="100000"/>
                                    </p:animScale>
                                    <p:animScale>
                                      <p:cBhvr>
                                        <p:cTn id="36" dur="26">
                                          <p:stCondLst>
                                            <p:cond delay="1642"/>
                                          </p:stCondLst>
                                        </p:cTn>
                                        <p:tgtEl>
                                          <p:spTgt spid="3">
                                            <p:txEl>
                                              <p:pRg st="3" end="3"/>
                                            </p:txEl>
                                          </p:spTgt>
                                        </p:tgtEl>
                                      </p:cBhvr>
                                      <p:to x="100000" y="90000"/>
                                    </p:animScale>
                                    <p:animScale>
                                      <p:cBhvr>
                                        <p:cTn id="37" dur="166" decel="50000">
                                          <p:stCondLst>
                                            <p:cond delay="1668"/>
                                          </p:stCondLst>
                                        </p:cTn>
                                        <p:tgtEl>
                                          <p:spTgt spid="3">
                                            <p:txEl>
                                              <p:pRg st="3" end="3"/>
                                            </p:txEl>
                                          </p:spTgt>
                                        </p:tgtEl>
                                      </p:cBhvr>
                                      <p:to x="100000" y="100000"/>
                                    </p:animScale>
                                    <p:animScale>
                                      <p:cBhvr>
                                        <p:cTn id="38" dur="26">
                                          <p:stCondLst>
                                            <p:cond delay="1808"/>
                                          </p:stCondLst>
                                        </p:cTn>
                                        <p:tgtEl>
                                          <p:spTgt spid="3">
                                            <p:txEl>
                                              <p:pRg st="3" end="3"/>
                                            </p:txEl>
                                          </p:spTgt>
                                        </p:tgtEl>
                                      </p:cBhvr>
                                      <p:to x="100000" y="95000"/>
                                    </p:animScale>
                                    <p:animScale>
                                      <p:cBhvr>
                                        <p:cTn id="39" dur="166" decel="50000">
                                          <p:stCondLst>
                                            <p:cond delay="1834"/>
                                          </p:stCondLst>
                                        </p:cTn>
                                        <p:tgtEl>
                                          <p:spTgt spid="3">
                                            <p:txEl>
                                              <p:pRg st="3" end="3"/>
                                            </p:txEl>
                                          </p:spTgt>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صورة 3"/>
          <p:cNvPicPr>
            <a:picLocks noChangeAspect="1"/>
          </p:cNvPicPr>
          <p:nvPr/>
        </p:nvPicPr>
        <p:blipFill rotWithShape="1">
          <a:blip r:embed="rId2">
            <a:extLst>
              <a:ext uri="{28A0092B-C50C-407E-A947-70E740481C1C}">
                <a14:useLocalDpi xmlns="" xmlns:a14="http://schemas.microsoft.com/office/drawing/2010/main" val="0"/>
              </a:ext>
            </a:extLst>
          </a:blip>
          <a:srcRect t="32903" b="32729"/>
          <a:stretch/>
        </p:blipFill>
        <p:spPr>
          <a:xfrm>
            <a:off x="2" y="0"/>
            <a:ext cx="9143999" cy="6858000"/>
          </a:xfrm>
          <a:prstGeom prst="rect">
            <a:avLst/>
          </a:prstGeom>
        </p:spPr>
      </p:pic>
      <p:sp>
        <p:nvSpPr>
          <p:cNvPr id="3" name="مربع نص 2"/>
          <p:cNvSpPr txBox="1"/>
          <p:nvPr/>
        </p:nvSpPr>
        <p:spPr>
          <a:xfrm>
            <a:off x="107504" y="188640"/>
            <a:ext cx="8928992" cy="5909310"/>
          </a:xfrm>
          <a:prstGeom prst="rect">
            <a:avLst/>
          </a:prstGeom>
          <a:noFill/>
        </p:spPr>
        <p:txBody>
          <a:bodyPr wrap="square" rtlCol="0">
            <a:spAutoFit/>
          </a:bodyPr>
          <a:lstStyle/>
          <a:p>
            <a:pPr algn="l"/>
            <a:r>
              <a:rPr lang="en-US" sz="2400" b="1" dirty="0" smtClean="0"/>
              <a:t>Epidemiology and Parasite Diseases in terrestrial animals</a:t>
            </a:r>
          </a:p>
          <a:p>
            <a:pPr algn="l"/>
            <a:endParaRPr lang="en-US" sz="2400" dirty="0" smtClean="0"/>
          </a:p>
          <a:p>
            <a:pPr algn="l"/>
            <a:r>
              <a:rPr lang="en-US" sz="2400" dirty="0" smtClean="0"/>
              <a:t>The study of defining causes, determinants of illness incidence and distribution, disease control, and prevention is referred to as “epidemiology”. In veterinary medicine the epidemiology has become important field used to investigate on the source of the disease and to assess economic losses that resulted from a disease morbidity and mortality</a:t>
            </a:r>
            <a:r>
              <a:rPr lang="en-US" sz="2400" b="1" dirty="0" smtClean="0"/>
              <a:t>. </a:t>
            </a:r>
            <a:r>
              <a:rPr lang="en-US" sz="2400" dirty="0" smtClean="0"/>
              <a:t>The epidemiology also involves addressing different categories including age, sex, religion, education, time, place, grazing system, sanitation level, anti worm administration, animal transportation and trades, and vaccination. In addition, epidemiology is used to establish a hypothesis regarding the causation of illness, and statistical tools are utilized to illustrate the link between variables and disease incidence. The main goals of the epidemiology are recapitulated as the following:  </a:t>
            </a:r>
          </a:p>
          <a:p>
            <a:pPr algn="l"/>
            <a:endParaRPr lang="en-US" dirty="0">
              <a:solidFill>
                <a:schemeClr val="accent3">
                  <a:lumMod val="50000"/>
                </a:schemeClr>
              </a:solidFill>
            </a:endParaRPr>
          </a:p>
        </p:txBody>
      </p:sp>
    </p:spTree>
    <p:extLst>
      <p:ext uri="{BB962C8B-B14F-4D97-AF65-F5344CB8AC3E}">
        <p14:creationId xmlns="" xmlns:p14="http://schemas.microsoft.com/office/powerpoint/2010/main" val="2699621143"/>
      </p:ext>
    </p:extLst>
  </p:cSld>
  <p:clrMapOvr>
    <a:masterClrMapping/>
  </p:clrMapOvr>
  <mc:AlternateContent xmlns:mc="http://schemas.openxmlformats.org/markup-compatibility/2006">
    <mc:Choice xmlns=""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صورة 3"/>
          <p:cNvPicPr>
            <a:picLocks noChangeAspect="1"/>
          </p:cNvPicPr>
          <p:nvPr/>
        </p:nvPicPr>
        <p:blipFill rotWithShape="1">
          <a:blip r:embed="rId2">
            <a:extLst>
              <a:ext uri="{28A0092B-C50C-407E-A947-70E740481C1C}">
                <a14:useLocalDpi xmlns="" xmlns:a14="http://schemas.microsoft.com/office/drawing/2010/main" val="0"/>
              </a:ext>
            </a:extLst>
          </a:blip>
          <a:srcRect t="32903" b="32729"/>
          <a:stretch/>
        </p:blipFill>
        <p:spPr>
          <a:xfrm>
            <a:off x="2" y="0"/>
            <a:ext cx="9143999" cy="6858000"/>
          </a:xfrm>
          <a:prstGeom prst="rect">
            <a:avLst/>
          </a:prstGeom>
        </p:spPr>
      </p:pic>
      <p:sp>
        <p:nvSpPr>
          <p:cNvPr id="3" name="مربع نص 2"/>
          <p:cNvSpPr txBox="1"/>
          <p:nvPr/>
        </p:nvSpPr>
        <p:spPr>
          <a:xfrm>
            <a:off x="143507" y="100656"/>
            <a:ext cx="8856984" cy="5262979"/>
          </a:xfrm>
          <a:prstGeom prst="rect">
            <a:avLst/>
          </a:prstGeom>
          <a:noFill/>
        </p:spPr>
        <p:txBody>
          <a:bodyPr wrap="square" rtlCol="0">
            <a:spAutoFit/>
          </a:bodyPr>
          <a:lstStyle/>
          <a:p>
            <a:pPr lvl="0" algn="l" rtl="0"/>
            <a:r>
              <a:rPr lang="en-US" sz="2800" dirty="0" smtClean="0"/>
              <a:t>Identifying the etiological agent of a disease;</a:t>
            </a:r>
          </a:p>
          <a:p>
            <a:pPr lvl="0" algn="l"/>
            <a:r>
              <a:rPr lang="en-US" sz="2800" dirty="0" smtClean="0"/>
              <a:t>Assessing the risk factors are associated with the disease spreading;</a:t>
            </a:r>
          </a:p>
          <a:p>
            <a:pPr lvl="0" algn="l"/>
            <a:r>
              <a:rPr lang="en-US" sz="2800" dirty="0" smtClean="0"/>
              <a:t>Indicate valuable information on the environment and history of the disease;</a:t>
            </a:r>
          </a:p>
          <a:p>
            <a:pPr lvl="0" algn="l"/>
            <a:r>
              <a:rPr lang="en-US" sz="2800" dirty="0" smtClean="0"/>
              <a:t>Highlighting the significant impacts caused by the disease.</a:t>
            </a:r>
          </a:p>
          <a:p>
            <a:pPr lvl="0" algn="l"/>
            <a:r>
              <a:rPr lang="en-US" sz="2800" dirty="0" smtClean="0"/>
              <a:t>Designing effective control programme to reduce the disease and it is extent;</a:t>
            </a:r>
          </a:p>
          <a:p>
            <a:pPr lvl="0" algn="l"/>
            <a:r>
              <a:rPr lang="en-US" sz="2800" dirty="0" smtClean="0"/>
              <a:t>Monitoring and surveillance to prevent reinfection of the disease;</a:t>
            </a:r>
          </a:p>
          <a:p>
            <a:pPr lvl="0" algn="l"/>
            <a:r>
              <a:rPr lang="en-US" sz="2800" dirty="0" smtClean="0"/>
              <a:t>Incorporating </a:t>
            </a:r>
            <a:r>
              <a:rPr lang="en-US" sz="2800" dirty="0" err="1" smtClean="0"/>
              <a:t>biosecurity</a:t>
            </a:r>
            <a:r>
              <a:rPr lang="en-US" sz="2800" dirty="0" smtClean="0"/>
              <a:t> measurements to shield the community from other diseases impingement.</a:t>
            </a:r>
            <a:endParaRPr lang="en-US" sz="2800" dirty="0"/>
          </a:p>
        </p:txBody>
      </p:sp>
    </p:spTree>
    <p:extLst>
      <p:ext uri="{BB962C8B-B14F-4D97-AF65-F5344CB8AC3E}">
        <p14:creationId xmlns="" xmlns:p14="http://schemas.microsoft.com/office/powerpoint/2010/main" val="3589427000"/>
      </p:ext>
    </p:extLst>
  </p:cSld>
  <p:clrMapOvr>
    <a:masterClrMapping/>
  </p:clrMapOvr>
  <mc:AlternateContent xmlns:mc="http://schemas.openxmlformats.org/markup-compatibility/2006">
    <mc:Choice xmlns=""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صورة 3"/>
          <p:cNvPicPr>
            <a:picLocks noChangeAspect="1"/>
          </p:cNvPicPr>
          <p:nvPr/>
        </p:nvPicPr>
        <p:blipFill rotWithShape="1">
          <a:blip r:embed="rId2">
            <a:extLst>
              <a:ext uri="{28A0092B-C50C-407E-A947-70E740481C1C}">
                <a14:useLocalDpi xmlns="" xmlns:a14="http://schemas.microsoft.com/office/drawing/2010/main" val="0"/>
              </a:ext>
            </a:extLst>
          </a:blip>
          <a:srcRect t="32903" b="32729"/>
          <a:stretch/>
        </p:blipFill>
        <p:spPr>
          <a:xfrm>
            <a:off x="2" y="0"/>
            <a:ext cx="9143999" cy="6858000"/>
          </a:xfrm>
          <a:prstGeom prst="rect">
            <a:avLst/>
          </a:prstGeom>
        </p:spPr>
      </p:pic>
      <p:sp>
        <p:nvSpPr>
          <p:cNvPr id="3" name="مربع نص 2"/>
          <p:cNvSpPr txBox="1"/>
          <p:nvPr/>
        </p:nvSpPr>
        <p:spPr>
          <a:xfrm>
            <a:off x="179512" y="184667"/>
            <a:ext cx="8856984" cy="5262979"/>
          </a:xfrm>
          <a:prstGeom prst="rect">
            <a:avLst/>
          </a:prstGeom>
          <a:noFill/>
        </p:spPr>
        <p:txBody>
          <a:bodyPr wrap="square" rtlCol="0">
            <a:spAutoFit/>
          </a:bodyPr>
          <a:lstStyle/>
          <a:p>
            <a:pPr algn="l"/>
            <a:r>
              <a:rPr lang="en-US" sz="2400" b="1" dirty="0" smtClean="0"/>
              <a:t>Terms are related to epidemiology based on a disease status</a:t>
            </a:r>
          </a:p>
          <a:p>
            <a:pPr algn="l"/>
            <a:endParaRPr lang="en-US" sz="2400" b="1" dirty="0" smtClean="0"/>
          </a:p>
          <a:p>
            <a:pPr algn="l"/>
            <a:r>
              <a:rPr lang="en-US" sz="2400" b="1" dirty="0" smtClean="0"/>
              <a:t>Endemic</a:t>
            </a:r>
            <a:r>
              <a:rPr lang="en-US" sz="2400" dirty="0" smtClean="0"/>
              <a:t>: is a constant persist of a disease level within a given population or certain geographical region or zone. For example, the cystic </a:t>
            </a:r>
            <a:r>
              <a:rPr lang="en-US" sz="2400" dirty="0" err="1" smtClean="0"/>
              <a:t>echinococcosis</a:t>
            </a:r>
            <a:r>
              <a:rPr lang="en-US" sz="2400" dirty="0" smtClean="0"/>
              <a:t> is endemic disease in sheep in Basrah province and other regions in Iraq because of missing control measures allowing dogs and other carnivores as a definitive host to spread the infection agent in the environment.  </a:t>
            </a:r>
          </a:p>
          <a:p>
            <a:pPr algn="l"/>
            <a:r>
              <a:rPr lang="en-US" sz="2400" b="1" dirty="0" err="1" smtClean="0"/>
              <a:t>Hyperendemic</a:t>
            </a:r>
            <a:r>
              <a:rPr lang="en-US" sz="2400" dirty="0" smtClean="0"/>
              <a:t>: (hyper means above) denote a continuity level of a disease beyond or above the expected prevalence. When a parasite is evaluated with highly prevalence rate reach to more than 30%, for example the prevalence of </a:t>
            </a:r>
            <a:r>
              <a:rPr lang="en-US" sz="2400" i="1" dirty="0" smtClean="0"/>
              <a:t>Toxocara canis</a:t>
            </a:r>
            <a:r>
              <a:rPr lang="en-US" sz="2400" dirty="0" smtClean="0"/>
              <a:t> was evaluated to be high proportion in dogs in Iraq. </a:t>
            </a:r>
          </a:p>
          <a:p>
            <a:pPr algn="l" rtl="0"/>
            <a:endParaRPr lang="en-US" sz="2400" b="1" dirty="0">
              <a:latin typeface="Times New Roman" panose="02020603050405020304" pitchFamily="18" charset="0"/>
              <a:cs typeface="Times New Roman" panose="02020603050405020304" pitchFamily="18" charset="0"/>
            </a:endParaRPr>
          </a:p>
        </p:txBody>
      </p:sp>
    </p:spTree>
    <p:extLst>
      <p:ext uri="{BB962C8B-B14F-4D97-AF65-F5344CB8AC3E}">
        <p14:creationId xmlns="" xmlns:p14="http://schemas.microsoft.com/office/powerpoint/2010/main" val="2634115966"/>
      </p:ext>
    </p:extLst>
  </p:cSld>
  <p:clrMapOvr>
    <a:masterClrMapping/>
  </p:clrMapOvr>
  <mc:AlternateContent xmlns:mc="http://schemas.openxmlformats.org/markup-compatibility/2006">
    <mc:Choice xmlns=""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صورة 3"/>
          <p:cNvPicPr>
            <a:picLocks noChangeAspect="1"/>
          </p:cNvPicPr>
          <p:nvPr/>
        </p:nvPicPr>
        <p:blipFill rotWithShape="1">
          <a:blip r:embed="rId2">
            <a:extLst>
              <a:ext uri="{28A0092B-C50C-407E-A947-70E740481C1C}">
                <a14:useLocalDpi xmlns="" xmlns:a14="http://schemas.microsoft.com/office/drawing/2010/main" val="0"/>
              </a:ext>
            </a:extLst>
          </a:blip>
          <a:srcRect t="32903" b="32729"/>
          <a:stretch/>
        </p:blipFill>
        <p:spPr>
          <a:xfrm>
            <a:off x="2" y="0"/>
            <a:ext cx="9143999" cy="6858000"/>
          </a:xfrm>
          <a:prstGeom prst="rect">
            <a:avLst/>
          </a:prstGeom>
        </p:spPr>
      </p:pic>
      <p:sp>
        <p:nvSpPr>
          <p:cNvPr id="3" name="مربع نص 2"/>
          <p:cNvSpPr txBox="1"/>
          <p:nvPr/>
        </p:nvSpPr>
        <p:spPr>
          <a:xfrm>
            <a:off x="179512" y="184667"/>
            <a:ext cx="8856984" cy="6740307"/>
          </a:xfrm>
          <a:prstGeom prst="rect">
            <a:avLst/>
          </a:prstGeom>
          <a:noFill/>
        </p:spPr>
        <p:txBody>
          <a:bodyPr wrap="square" rtlCol="0">
            <a:spAutoFit/>
          </a:bodyPr>
          <a:lstStyle/>
          <a:p>
            <a:pPr algn="l"/>
            <a:r>
              <a:rPr lang="en-US" sz="2400" b="1" dirty="0" smtClean="0"/>
              <a:t>Epidemic</a:t>
            </a:r>
            <a:r>
              <a:rPr lang="en-US" sz="2400" dirty="0" smtClean="0"/>
              <a:t>: is referred as outbreak take place by a highly contagious disease or more transmissible to humans or animals. For example, Trypanosoma in Africa swiftly annually infect indigenous people and has been escalated due to environment condition influence of vector transmission. The species </a:t>
            </a:r>
            <a:r>
              <a:rPr lang="en-US" sz="2400" i="1" dirty="0" smtClean="0"/>
              <a:t>T. b. gambiense</a:t>
            </a:r>
            <a:r>
              <a:rPr lang="en-US" sz="2400" dirty="0" smtClean="0"/>
              <a:t> and </a:t>
            </a:r>
            <a:r>
              <a:rPr lang="en-US" sz="2400" i="1" dirty="0" smtClean="0"/>
              <a:t>T. b. </a:t>
            </a:r>
            <a:r>
              <a:rPr lang="en-US" sz="2400" i="1" dirty="0" err="1" smtClean="0"/>
              <a:t>rhodesiense</a:t>
            </a:r>
            <a:r>
              <a:rPr lang="en-US" sz="2400" i="1" dirty="0" smtClean="0"/>
              <a:t> are widely distributed among local residences and in a large extent between villagers, in western and eastern Africa. The disease is common in cattle being reservoir and rare transmitted by wild animals</a:t>
            </a:r>
            <a:endParaRPr lang="en-US" sz="2400" dirty="0" smtClean="0"/>
          </a:p>
          <a:p>
            <a:pPr algn="l"/>
            <a:r>
              <a:rPr lang="en-US" sz="2400" b="1" dirty="0" smtClean="0"/>
              <a:t>Epizootic</a:t>
            </a:r>
            <a:r>
              <a:rPr lang="en-US" sz="2400" dirty="0" smtClean="0"/>
              <a:t>:(</a:t>
            </a:r>
            <a:r>
              <a:rPr lang="en-US" sz="2400" dirty="0" err="1" smtClean="0"/>
              <a:t>epi</a:t>
            </a:r>
            <a:r>
              <a:rPr lang="en-US" sz="2400" dirty="0" smtClean="0"/>
              <a:t>: upon, zoon: animal) similar to epidemic but the disease event restrictively occurs as an outbreak within animal. Highly number of new cases occur over period of time and probably responsible for animal death.</a:t>
            </a:r>
          </a:p>
          <a:p>
            <a:pPr algn="l"/>
            <a:r>
              <a:rPr lang="en-US" sz="2400" b="1" dirty="0" smtClean="0"/>
              <a:t>Pandemic</a:t>
            </a:r>
            <a:r>
              <a:rPr lang="en-US" sz="2400" dirty="0" smtClean="0"/>
              <a:t>: (pan mean across): is an epidemic that is widespread a country or continent or become worldwide spreading. The outbreak usually has largely effect a population with unstoppable reporting new cases. </a:t>
            </a:r>
          </a:p>
          <a:p>
            <a:pPr algn="l" rtl="0"/>
            <a:endParaRPr lang="en-US" sz="2400" b="1" dirty="0">
              <a:latin typeface="Times New Roman" panose="02020603050405020304" pitchFamily="18" charset="0"/>
              <a:cs typeface="Times New Roman" panose="02020603050405020304" pitchFamily="18" charset="0"/>
            </a:endParaRPr>
          </a:p>
        </p:txBody>
      </p:sp>
    </p:spTree>
    <p:extLst>
      <p:ext uri="{BB962C8B-B14F-4D97-AF65-F5344CB8AC3E}">
        <p14:creationId xmlns="" xmlns:p14="http://schemas.microsoft.com/office/powerpoint/2010/main" val="2634115966"/>
      </p:ext>
    </p:extLst>
  </p:cSld>
  <p:clrMapOvr>
    <a:masterClrMapping/>
  </p:clrMapOvr>
  <mc:AlternateContent xmlns:mc="http://schemas.openxmlformats.org/markup-compatibility/2006">
    <mc:Choice xmlns=""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صورة 3"/>
          <p:cNvPicPr>
            <a:picLocks noChangeAspect="1"/>
          </p:cNvPicPr>
          <p:nvPr/>
        </p:nvPicPr>
        <p:blipFill rotWithShape="1">
          <a:blip r:embed="rId2">
            <a:extLst>
              <a:ext uri="{28A0092B-C50C-407E-A947-70E740481C1C}">
                <a14:useLocalDpi xmlns="" xmlns:a14="http://schemas.microsoft.com/office/drawing/2010/main" val="0"/>
              </a:ext>
            </a:extLst>
          </a:blip>
          <a:srcRect t="32903" b="32729"/>
          <a:stretch/>
        </p:blipFill>
        <p:spPr>
          <a:xfrm>
            <a:off x="2" y="0"/>
            <a:ext cx="9143999" cy="6858000"/>
          </a:xfrm>
          <a:prstGeom prst="rect">
            <a:avLst/>
          </a:prstGeom>
        </p:spPr>
      </p:pic>
      <p:sp>
        <p:nvSpPr>
          <p:cNvPr id="5" name="مستطيل 4"/>
          <p:cNvSpPr/>
          <p:nvPr/>
        </p:nvSpPr>
        <p:spPr>
          <a:xfrm>
            <a:off x="142844" y="142852"/>
            <a:ext cx="9001156" cy="6278642"/>
          </a:xfrm>
          <a:prstGeom prst="rect">
            <a:avLst/>
          </a:prstGeom>
        </p:spPr>
        <p:txBody>
          <a:bodyPr wrap="square">
            <a:spAutoFit/>
          </a:bodyPr>
          <a:lstStyle/>
          <a:p>
            <a:pPr algn="l"/>
            <a:r>
              <a:rPr lang="en-US" sz="2400" b="1" dirty="0" smtClean="0"/>
              <a:t>Other important epidemiological glossaries often used </a:t>
            </a:r>
          </a:p>
          <a:p>
            <a:pPr algn="l"/>
            <a:r>
              <a:rPr lang="en-US" sz="2400" b="1" dirty="0" smtClean="0"/>
              <a:t>1-Aberrant host:</a:t>
            </a:r>
            <a:r>
              <a:rPr lang="en-US" sz="2400" dirty="0" smtClean="0"/>
              <a:t> is similar to accidental host and does not seem to play an important role in epidemiology or persist parasite life cycle. </a:t>
            </a:r>
          </a:p>
          <a:p>
            <a:pPr algn="l"/>
            <a:r>
              <a:rPr lang="en-US" sz="2400" b="1" dirty="0" smtClean="0"/>
              <a:t>2- Accidental host:</a:t>
            </a:r>
            <a:r>
              <a:rPr lang="en-US" sz="2400" dirty="0" smtClean="0"/>
              <a:t> has similar to aberrant host in the definition.</a:t>
            </a:r>
          </a:p>
          <a:p>
            <a:pPr algn="l"/>
            <a:r>
              <a:rPr lang="en-US" sz="2400" b="1" dirty="0" smtClean="0"/>
              <a:t>3- Incidence:</a:t>
            </a:r>
            <a:r>
              <a:rPr lang="en-US" sz="2400" dirty="0" smtClean="0"/>
              <a:t> is defined as a number of new cases of a parasite disease that present in a population (animals or humans) in a certain geographic region within a defined period, for example, 20 new cases of Leishmaniasis per 100,000 persons every year). </a:t>
            </a:r>
          </a:p>
          <a:p>
            <a:pPr algn="l"/>
            <a:r>
              <a:rPr lang="en-US" sz="2400" b="1" dirty="0" smtClean="0"/>
              <a:t>4-Infection:</a:t>
            </a:r>
            <a:r>
              <a:rPr lang="en-US" sz="2400" dirty="0" smtClean="0"/>
              <a:t> transmission of a disease or agent from a potential carrier host to a new host. </a:t>
            </a:r>
          </a:p>
          <a:p>
            <a:pPr algn="l"/>
            <a:r>
              <a:rPr lang="en-US" sz="2400" b="1" dirty="0" smtClean="0"/>
              <a:t>5- Monitoring:</a:t>
            </a:r>
            <a:r>
              <a:rPr lang="en-US" sz="2400" dirty="0" smtClean="0"/>
              <a:t> ongoing collection of information on diseases in a population over period of time.</a:t>
            </a:r>
          </a:p>
          <a:p>
            <a:pPr algn="l"/>
            <a:r>
              <a:rPr lang="en-US" sz="2400" b="1" dirty="0" smtClean="0"/>
              <a:t>6- Surveillance:</a:t>
            </a:r>
            <a:r>
              <a:rPr lang="en-US" sz="2400" dirty="0" smtClean="0"/>
              <a:t> is a systematic ongoing collection, collation and analysis information related to animal health with timely disseminate information to the health authority to take action for the community for take warning.</a:t>
            </a:r>
          </a:p>
          <a:p>
            <a:pPr algn="l"/>
            <a:endParaRPr lang="en-US" dirty="0" smtClean="0"/>
          </a:p>
        </p:txBody>
      </p:sp>
    </p:spTree>
    <p:extLst>
      <p:ext uri="{BB962C8B-B14F-4D97-AF65-F5344CB8AC3E}">
        <p14:creationId xmlns="" xmlns:p14="http://schemas.microsoft.com/office/powerpoint/2010/main" val="2634115966"/>
      </p:ext>
    </p:extLst>
  </p:cSld>
  <p:clrMapOvr>
    <a:masterClrMapping/>
  </p:clrMapOvr>
  <mc:AlternateContent xmlns:mc="http://schemas.openxmlformats.org/markup-compatibility/2006">
    <mc:Choice xmlns=""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صورة 3"/>
          <p:cNvPicPr>
            <a:picLocks noChangeAspect="1"/>
          </p:cNvPicPr>
          <p:nvPr/>
        </p:nvPicPr>
        <p:blipFill rotWithShape="1">
          <a:blip r:embed="rId2">
            <a:extLst>
              <a:ext uri="{28A0092B-C50C-407E-A947-70E740481C1C}">
                <a14:useLocalDpi xmlns="" xmlns:a14="http://schemas.microsoft.com/office/drawing/2010/main" val="0"/>
              </a:ext>
            </a:extLst>
          </a:blip>
          <a:srcRect t="32903" b="32729"/>
          <a:stretch/>
        </p:blipFill>
        <p:spPr>
          <a:xfrm>
            <a:off x="2" y="0"/>
            <a:ext cx="9143999" cy="6858000"/>
          </a:xfrm>
          <a:prstGeom prst="rect">
            <a:avLst/>
          </a:prstGeom>
        </p:spPr>
      </p:pic>
      <p:sp>
        <p:nvSpPr>
          <p:cNvPr id="3" name="مربع نص 2"/>
          <p:cNvSpPr txBox="1"/>
          <p:nvPr/>
        </p:nvSpPr>
        <p:spPr>
          <a:xfrm>
            <a:off x="179512" y="184667"/>
            <a:ext cx="8856984" cy="7478970"/>
          </a:xfrm>
          <a:prstGeom prst="rect">
            <a:avLst/>
          </a:prstGeom>
          <a:noFill/>
        </p:spPr>
        <p:txBody>
          <a:bodyPr wrap="square" rtlCol="0">
            <a:spAutoFit/>
          </a:bodyPr>
          <a:lstStyle/>
          <a:p>
            <a:pPr algn="l"/>
            <a:r>
              <a:rPr lang="en-US" sz="2400" b="1" dirty="0" smtClean="0"/>
              <a:t>7-Morbibdity:</a:t>
            </a:r>
            <a:r>
              <a:rPr lang="en-US" sz="2400" dirty="0" smtClean="0"/>
              <a:t> number of animals or humans have a disease.</a:t>
            </a:r>
          </a:p>
          <a:p>
            <a:pPr algn="l"/>
            <a:r>
              <a:rPr lang="en-US" sz="2400" b="1" dirty="0" smtClean="0"/>
              <a:t>8- Mortality:</a:t>
            </a:r>
            <a:r>
              <a:rPr lang="en-US" sz="2400" dirty="0" smtClean="0"/>
              <a:t> number of deaths in population due to particular reason often diseases occurrence.</a:t>
            </a:r>
          </a:p>
          <a:p>
            <a:pPr algn="l"/>
            <a:r>
              <a:rPr lang="en-US" sz="2400" b="1" dirty="0" smtClean="0"/>
              <a:t>9-Screening:</a:t>
            </a:r>
            <a:r>
              <a:rPr lang="en-US" sz="2400" dirty="0" smtClean="0"/>
              <a:t> undergone test to diagnose a disease for those who being asymptomatic to infection.</a:t>
            </a:r>
          </a:p>
          <a:p>
            <a:pPr algn="l"/>
            <a:r>
              <a:rPr lang="en-US" sz="2400" b="1" dirty="0" smtClean="0"/>
              <a:t>10- Survey:</a:t>
            </a:r>
            <a:r>
              <a:rPr lang="en-US" sz="2400" dirty="0" smtClean="0"/>
              <a:t> collect information from samples on a disease based on a specific design study.</a:t>
            </a:r>
          </a:p>
          <a:p>
            <a:pPr algn="l"/>
            <a:r>
              <a:rPr lang="en-US" sz="2400" b="1" dirty="0" smtClean="0"/>
              <a:t>The epidemiology triad </a:t>
            </a:r>
          </a:p>
          <a:p>
            <a:pPr algn="l"/>
            <a:r>
              <a:rPr lang="en-US" sz="2400" dirty="0" smtClean="0"/>
              <a:t>Three interrelated pillars that briefly constitutes empirical concept of epidemiology and diseases existence comprising agent, host, environment.</a:t>
            </a:r>
          </a:p>
          <a:p>
            <a:pPr algn="l"/>
            <a:r>
              <a:rPr lang="en-US" sz="2400" b="1" dirty="0" smtClean="0"/>
              <a:t>Agent</a:t>
            </a:r>
            <a:r>
              <a:rPr lang="en-US" sz="2400" dirty="0" smtClean="0"/>
              <a:t>: is any microorganism that cause a disease from the entering a host like bacteria, virus, parasite. </a:t>
            </a:r>
          </a:p>
          <a:p>
            <a:pPr algn="l"/>
            <a:r>
              <a:rPr lang="en-US" sz="2400" b="1" dirty="0" smtClean="0"/>
              <a:t>Host</a:t>
            </a:r>
            <a:r>
              <a:rPr lang="en-US" sz="2400" dirty="0" smtClean="0"/>
              <a:t>: animal or human or even a vector when the agent entering the target host or a susceptible host. Parasite like worms (</a:t>
            </a:r>
            <a:r>
              <a:rPr lang="en-US" sz="2400" dirty="0" err="1" smtClean="0"/>
              <a:t>macroparasite</a:t>
            </a:r>
            <a:r>
              <a:rPr lang="en-US" sz="2400" dirty="0" smtClean="0"/>
              <a:t>) can be found mainly in the small intestine of humans and animals. </a:t>
            </a:r>
            <a:r>
              <a:rPr lang="en-US" sz="2400" dirty="0" err="1" smtClean="0"/>
              <a:t>Microparasites</a:t>
            </a:r>
            <a:r>
              <a:rPr lang="en-US" sz="2400" dirty="0" smtClean="0"/>
              <a:t> like schizonts can only found inhabitant and developed in tissue or blood such as Theileria and Eimeria. </a:t>
            </a:r>
          </a:p>
          <a:p>
            <a:pPr algn="l"/>
            <a:r>
              <a:rPr lang="en-US" sz="2400" dirty="0" smtClean="0"/>
              <a:t>.</a:t>
            </a:r>
          </a:p>
          <a:p>
            <a:pPr algn="l" rtl="0"/>
            <a:endParaRPr lang="en-US" sz="2400" b="1" dirty="0">
              <a:latin typeface="Times New Roman" panose="02020603050405020304" pitchFamily="18" charset="0"/>
              <a:cs typeface="Times New Roman" panose="02020603050405020304" pitchFamily="18" charset="0"/>
            </a:endParaRPr>
          </a:p>
        </p:txBody>
      </p:sp>
    </p:spTree>
    <p:extLst>
      <p:ext uri="{BB962C8B-B14F-4D97-AF65-F5344CB8AC3E}">
        <p14:creationId xmlns="" xmlns:p14="http://schemas.microsoft.com/office/powerpoint/2010/main" val="2634115966"/>
      </p:ext>
    </p:extLst>
  </p:cSld>
  <p:clrMapOvr>
    <a:masterClrMapping/>
  </p:clrMapOvr>
  <mc:AlternateContent xmlns:mc="http://schemas.openxmlformats.org/markup-compatibility/2006">
    <mc:Choice xmlns=""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صورة 3"/>
          <p:cNvPicPr>
            <a:picLocks noChangeAspect="1"/>
          </p:cNvPicPr>
          <p:nvPr/>
        </p:nvPicPr>
        <p:blipFill rotWithShape="1">
          <a:blip r:embed="rId2">
            <a:extLst>
              <a:ext uri="{28A0092B-C50C-407E-A947-70E740481C1C}">
                <a14:useLocalDpi xmlns="" xmlns:a14="http://schemas.microsoft.com/office/drawing/2010/main" val="0"/>
              </a:ext>
            </a:extLst>
          </a:blip>
          <a:srcRect t="32903" b="32729"/>
          <a:stretch/>
        </p:blipFill>
        <p:spPr>
          <a:xfrm>
            <a:off x="2" y="0"/>
            <a:ext cx="9143999" cy="6858000"/>
          </a:xfrm>
          <a:prstGeom prst="rect">
            <a:avLst/>
          </a:prstGeom>
        </p:spPr>
      </p:pic>
      <p:sp>
        <p:nvSpPr>
          <p:cNvPr id="3" name="مربع نص 2"/>
          <p:cNvSpPr txBox="1"/>
          <p:nvPr/>
        </p:nvSpPr>
        <p:spPr>
          <a:xfrm>
            <a:off x="179512" y="184667"/>
            <a:ext cx="8856984" cy="4154984"/>
          </a:xfrm>
          <a:prstGeom prst="rect">
            <a:avLst/>
          </a:prstGeom>
          <a:noFill/>
        </p:spPr>
        <p:txBody>
          <a:bodyPr wrap="square" rtlCol="0">
            <a:spAutoFit/>
          </a:bodyPr>
          <a:lstStyle/>
          <a:p>
            <a:pPr algn="l" rtl="0"/>
            <a:r>
              <a:rPr lang="en-US" sz="2400" b="1" dirty="0" smtClean="0"/>
              <a:t>Environment</a:t>
            </a:r>
            <a:r>
              <a:rPr lang="en-US" sz="2400" dirty="0" smtClean="0"/>
              <a:t>: is </a:t>
            </a:r>
            <a:r>
              <a:rPr lang="en-US" sz="2400" dirty="0" err="1" smtClean="0"/>
              <a:t>favourable</a:t>
            </a:r>
            <a:r>
              <a:rPr lang="en-US" sz="2400" dirty="0" smtClean="0"/>
              <a:t> surrounding and outside condition that allow a disease to transmit to human or animal. Environmental factors fundamentally include ecological factors (temperature &amp; humidity), in addition to social and cultures factors. Disease occurrence is often related to a specific point of time in the year because of the agent activation or propagation after dormant period. For example: ticks in sheep are more common during in the hot season. Some parasite diseases are restricted to certain geographical area because of rainfall and relevant temperature influence on existence of the infection agent. </a:t>
            </a:r>
          </a:p>
          <a:p>
            <a:pPr algn="l" rtl="0"/>
            <a:endParaRPr lang="en-US" sz="2400" b="1" dirty="0">
              <a:latin typeface="Times New Roman" panose="02020603050405020304" pitchFamily="18" charset="0"/>
              <a:cs typeface="Times New Roman" panose="02020603050405020304" pitchFamily="18" charset="0"/>
            </a:endParaRPr>
          </a:p>
        </p:txBody>
      </p:sp>
      <p:pic>
        <p:nvPicPr>
          <p:cNvPr id="5" name="Picture 1" descr="SAGE Books - Public &amp;amp; Community Health Nursing Practice: A Population-Based  Approach"/>
          <p:cNvPicPr/>
          <p:nvPr/>
        </p:nvPicPr>
        <p:blipFill>
          <a:blip r:embed="rId3">
            <a:duotone>
              <a:prstClr val="black"/>
              <a:schemeClr val="accent6">
                <a:tint val="45000"/>
                <a:satMod val="400000"/>
              </a:schemeClr>
            </a:duotone>
            <a:extLst>
              <a:ext uri="{28A0092B-C50C-407E-A947-70E740481C1C}">
                <a14:useLocalDpi xmlns:lc="http://schemas.openxmlformats.org/drawingml/2006/lockedCanvas" xmlns:pic="http://schemas.openxmlformats.org/drawingml/2006/picture" xmlns:a14="http://schemas.microsoft.com/office/drawing/2010/main" xmlns:wps="http://schemas.microsoft.com/office/word/2010/wordprocessingShape" xmlns:wpi="http://schemas.microsoft.com/office/word/2010/wordprocessingInk" xmlns:wpg="http://schemas.microsoft.com/office/word/2010/wordprocessingGroup" xmlns:w16se="http://schemas.microsoft.com/office/word/2015/wordml/symex" xmlns:w16sdtdh="http://schemas.microsoft.com/office/word/2020/wordml/sdtdatahash" xmlns:w16="http://schemas.microsoft.com/office/word/2018/wordml" xmlns:w16cid="http://schemas.microsoft.com/office/word/2016/wordml/cid" xmlns:w16cex="http://schemas.microsoft.com/office/word/2018/wordml/cex" xmlns:w15="http://schemas.microsoft.com/office/word/2012/wordml" xmlns:w14="http://schemas.microsoft.com/office/word/2010/wordml" xmlns:w="http://schemas.openxmlformats.org/wordprocessingml/2006/main" xmlns:w10="urn:schemas-microsoft-com:office:word" xmlns:wp14="http://schemas.microsoft.com/office/word/2010/wordprocessingDrawing" xmlns:v="urn:schemas-microsoft-com:vml" xmlns:o="urn:schemas-microsoft-com:office:office" xmlns:am3d="http://schemas.microsoft.com/office/drawing/2017/model3d" xmlns:aink="http://schemas.microsoft.com/office/drawing/2016/ink" xmlns:mc="http://schemas.openxmlformats.org/markup-compatibility/2006" xmlns:cx8="http://schemas.microsoft.com/office/drawing/2016/5/14/chartex" xmlns:cx7="http://schemas.microsoft.com/office/drawing/2016/5/13/chartex" xmlns:cx6="http://schemas.microsoft.com/office/drawing/2016/5/12/chartex" xmlns:cx5="http://schemas.microsoft.com/office/drawing/2016/5/11/chartex" xmlns:cx4="http://schemas.microsoft.com/office/drawing/2016/5/10/chartex" xmlns:cx3="http://schemas.microsoft.com/office/drawing/2016/5/9/chartex" xmlns:cx2="http://schemas.microsoft.com/office/drawing/2015/10/21/chartex" xmlns:cx1="http://schemas.microsoft.com/office/drawing/2015/9/8/chartex" xmlns:cx="http://schemas.microsoft.com/office/drawing/2014/chartex" xmlns:wpc="http://schemas.microsoft.com/office/word/2010/wordprocessingCanvas" xmlns="" xmlns:wne="http://schemas.microsoft.com/office/word/2006/wordml" xmlns:wp="http://schemas.openxmlformats.org/drawingml/2006/wordprocessingDrawing" xmlns:m="http://schemas.openxmlformats.org/officeDocument/2006/math" xmlns:ve="http://schemas.openxmlformats.org/markup-compatibility/2006" val="0"/>
              </a:ext>
            </a:extLst>
          </a:blip>
          <a:srcRect/>
          <a:stretch>
            <a:fillRect/>
          </a:stretch>
        </p:blipFill>
        <p:spPr bwMode="auto">
          <a:xfrm>
            <a:off x="2214546" y="3714752"/>
            <a:ext cx="5357850" cy="2881318"/>
          </a:xfrm>
          <a:prstGeom prst="rect">
            <a:avLst/>
          </a:prstGeom>
          <a:noFill/>
          <a:ln>
            <a:noFill/>
          </a:ln>
        </p:spPr>
      </p:pic>
      <p:sp>
        <p:nvSpPr>
          <p:cNvPr id="25601" name="Rectangle 1"/>
          <p:cNvSpPr>
            <a:spLocks noChangeArrowheads="1"/>
          </p:cNvSpPr>
          <p:nvPr/>
        </p:nvSpPr>
        <p:spPr bwMode="auto">
          <a:xfrm>
            <a:off x="142908" y="5478677"/>
            <a:ext cx="9144000" cy="30777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1" eaLnBrk="1" fontAlgn="base" latinLnBrk="0" hangingPunct="1">
              <a:lnSpc>
                <a:spcPct val="100000"/>
              </a:lnSpc>
              <a:spcBef>
                <a:spcPct val="0"/>
              </a:spcBef>
              <a:spcAft>
                <a:spcPct val="0"/>
              </a:spcAft>
              <a:buClrTx/>
              <a:buSzTx/>
              <a:buFontTx/>
              <a:buNone/>
              <a:tabLst>
                <a:tab pos="1431925" algn="l"/>
              </a:tabLst>
            </a:pPr>
            <a:r>
              <a:rPr kumimoji="0" lang="en-US" sz="14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Figure 1.</a:t>
            </a:r>
            <a:r>
              <a:rPr kumimoji="0" lang="en-US"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the triangle of epidemiology</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Tree>
    <p:extLst>
      <p:ext uri="{BB962C8B-B14F-4D97-AF65-F5344CB8AC3E}">
        <p14:creationId xmlns="" xmlns:p14="http://schemas.microsoft.com/office/powerpoint/2010/main" val="2634115966"/>
      </p:ext>
    </p:extLst>
  </p:cSld>
  <p:clrMapOvr>
    <a:masterClrMapping/>
  </p:clrMapOvr>
  <mc:AlternateContent xmlns:mc="http://schemas.openxmlformats.org/markup-compatibility/2006">
    <mc:Choice xmlns=""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صورة 3"/>
          <p:cNvPicPr>
            <a:picLocks noChangeAspect="1"/>
          </p:cNvPicPr>
          <p:nvPr/>
        </p:nvPicPr>
        <p:blipFill rotWithShape="1">
          <a:blip r:embed="rId2">
            <a:extLst>
              <a:ext uri="{28A0092B-C50C-407E-A947-70E740481C1C}">
                <a14:useLocalDpi xmlns="" xmlns:a14="http://schemas.microsoft.com/office/drawing/2010/main" val="0"/>
              </a:ext>
            </a:extLst>
          </a:blip>
          <a:srcRect t="32903" b="32729"/>
          <a:stretch/>
        </p:blipFill>
        <p:spPr>
          <a:xfrm>
            <a:off x="2" y="0"/>
            <a:ext cx="9143999" cy="6858000"/>
          </a:xfrm>
          <a:prstGeom prst="rect">
            <a:avLst/>
          </a:prstGeom>
        </p:spPr>
      </p:pic>
      <p:sp>
        <p:nvSpPr>
          <p:cNvPr id="3" name="نجمة مكونة من 7 نقاط 2"/>
          <p:cNvSpPr/>
          <p:nvPr/>
        </p:nvSpPr>
        <p:spPr>
          <a:xfrm>
            <a:off x="1259632" y="404664"/>
            <a:ext cx="6336704" cy="5544616"/>
          </a:xfrm>
          <a:prstGeom prst="star7">
            <a:avLst/>
          </a:prstGeom>
        </p:spPr>
        <p:style>
          <a:lnRef idx="0">
            <a:schemeClr val="accent3"/>
          </a:lnRef>
          <a:fillRef idx="3">
            <a:schemeClr val="accent3"/>
          </a:fillRef>
          <a:effectRef idx="3">
            <a:schemeClr val="accent3"/>
          </a:effectRef>
          <a:fontRef idx="minor">
            <a:schemeClr val="lt1"/>
          </a:fontRef>
        </p:style>
        <p:txBody>
          <a:bodyPr rtlCol="0" anchor="ctr">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en-US" sz="6000" b="1" dirty="0" smtClean="0">
                <a:ln w="11430"/>
                <a:solidFill>
                  <a:schemeClr val="accent2">
                    <a:lumMod val="75000"/>
                  </a:schemeClr>
                </a:solidFill>
                <a:effectLst>
                  <a:glow rad="139700">
                    <a:schemeClr val="accent5">
                      <a:satMod val="175000"/>
                      <a:alpha val="40000"/>
                    </a:schemeClr>
                  </a:glow>
                  <a:outerShdw blurRad="50800" dist="38100" dir="2700000" algn="tl" rotWithShape="0">
                    <a:prstClr val="black">
                      <a:alpha val="40000"/>
                    </a:prstClr>
                  </a:outerShdw>
                </a:effectLst>
              </a:rPr>
              <a:t>THANK YOU</a:t>
            </a:r>
            <a:endParaRPr lang="en-US" sz="6000" b="1" dirty="0">
              <a:ln w="11430"/>
              <a:solidFill>
                <a:schemeClr val="accent2">
                  <a:lumMod val="75000"/>
                </a:schemeClr>
              </a:solidFill>
              <a:effectLst>
                <a:glow rad="139700">
                  <a:schemeClr val="accent5">
                    <a:satMod val="175000"/>
                    <a:alpha val="40000"/>
                  </a:schemeClr>
                </a:glow>
                <a:outerShdw blurRad="50800" dist="38100" dir="2700000" algn="tl" rotWithShape="0">
                  <a:prstClr val="black">
                    <a:alpha val="40000"/>
                  </a:prstClr>
                </a:outerShdw>
              </a:effectLst>
            </a:endParaRPr>
          </a:p>
        </p:txBody>
      </p:sp>
    </p:spTree>
    <p:extLst>
      <p:ext uri="{BB962C8B-B14F-4D97-AF65-F5344CB8AC3E}">
        <p14:creationId xmlns="" xmlns:p14="http://schemas.microsoft.com/office/powerpoint/2010/main" val="2979047684"/>
      </p:ext>
    </p:extLst>
  </p:cSld>
  <p:clrMapOvr>
    <a:masterClrMapping/>
  </p:clrMapOvr>
  <mc:AlternateContent xmlns:mc="http://schemas.openxmlformats.org/markup-compatibility/2006">
    <mc:Choice xmlns="" xmlns:p14="http://schemas.microsoft.com/office/powerpoint/2010/main"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ipe(down)">
                                      <p:cBhvr>
                                        <p:cTn id="7" dur="580">
                                          <p:stCondLst>
                                            <p:cond delay="0"/>
                                          </p:stCondLst>
                                        </p:cTn>
                                        <p:tgtEl>
                                          <p:spTgt spid="3"/>
                                        </p:tgtEl>
                                      </p:cBhvr>
                                    </p:animEffect>
                                    <p:anim calcmode="lin" valueType="num">
                                      <p:cBhvr>
                                        <p:cTn id="8" dur="1822" tmFilter="0,0; 0.14,0.36; 0.43,0.73; 0.71,0.91; 1.0,1.0">
                                          <p:stCondLst>
                                            <p:cond delay="0"/>
                                          </p:stCondLst>
                                        </p:cTn>
                                        <p:tgtEl>
                                          <p:spTgt spid="3"/>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3"/>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3"/>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3"/>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3"/>
                                        </p:tgtEl>
                                        <p:attrNameLst>
                                          <p:attrName>ppt_y</p:attrName>
                                        </p:attrNameLst>
                                      </p:cBhvr>
                                      <p:tavLst>
                                        <p:tav tm="0" fmla="#ppt_y-sin(pi*$)/81">
                                          <p:val>
                                            <p:fltVal val="0"/>
                                          </p:val>
                                        </p:tav>
                                        <p:tav tm="100000">
                                          <p:val>
                                            <p:fltVal val="1"/>
                                          </p:val>
                                        </p:tav>
                                      </p:tavLst>
                                    </p:anim>
                                    <p:animScale>
                                      <p:cBhvr>
                                        <p:cTn id="13" dur="26">
                                          <p:stCondLst>
                                            <p:cond delay="650"/>
                                          </p:stCondLst>
                                        </p:cTn>
                                        <p:tgtEl>
                                          <p:spTgt spid="3"/>
                                        </p:tgtEl>
                                      </p:cBhvr>
                                      <p:to x="100000" y="60000"/>
                                    </p:animScale>
                                    <p:animScale>
                                      <p:cBhvr>
                                        <p:cTn id="14" dur="166" decel="50000">
                                          <p:stCondLst>
                                            <p:cond delay="676"/>
                                          </p:stCondLst>
                                        </p:cTn>
                                        <p:tgtEl>
                                          <p:spTgt spid="3"/>
                                        </p:tgtEl>
                                      </p:cBhvr>
                                      <p:to x="100000" y="100000"/>
                                    </p:animScale>
                                    <p:animScale>
                                      <p:cBhvr>
                                        <p:cTn id="15" dur="26">
                                          <p:stCondLst>
                                            <p:cond delay="1312"/>
                                          </p:stCondLst>
                                        </p:cTn>
                                        <p:tgtEl>
                                          <p:spTgt spid="3"/>
                                        </p:tgtEl>
                                      </p:cBhvr>
                                      <p:to x="100000" y="80000"/>
                                    </p:animScale>
                                    <p:animScale>
                                      <p:cBhvr>
                                        <p:cTn id="16" dur="166" decel="50000">
                                          <p:stCondLst>
                                            <p:cond delay="1338"/>
                                          </p:stCondLst>
                                        </p:cTn>
                                        <p:tgtEl>
                                          <p:spTgt spid="3"/>
                                        </p:tgtEl>
                                      </p:cBhvr>
                                      <p:to x="100000" y="100000"/>
                                    </p:animScale>
                                    <p:animScale>
                                      <p:cBhvr>
                                        <p:cTn id="17" dur="26">
                                          <p:stCondLst>
                                            <p:cond delay="1642"/>
                                          </p:stCondLst>
                                        </p:cTn>
                                        <p:tgtEl>
                                          <p:spTgt spid="3"/>
                                        </p:tgtEl>
                                      </p:cBhvr>
                                      <p:to x="100000" y="90000"/>
                                    </p:animScale>
                                    <p:animScale>
                                      <p:cBhvr>
                                        <p:cTn id="18" dur="166" decel="50000">
                                          <p:stCondLst>
                                            <p:cond delay="1668"/>
                                          </p:stCondLst>
                                        </p:cTn>
                                        <p:tgtEl>
                                          <p:spTgt spid="3"/>
                                        </p:tgtEl>
                                      </p:cBhvr>
                                      <p:to x="100000" y="100000"/>
                                    </p:animScale>
                                    <p:animScale>
                                      <p:cBhvr>
                                        <p:cTn id="19" dur="26">
                                          <p:stCondLst>
                                            <p:cond delay="1808"/>
                                          </p:stCondLst>
                                        </p:cTn>
                                        <p:tgtEl>
                                          <p:spTgt spid="3"/>
                                        </p:tgtEl>
                                      </p:cBhvr>
                                      <p:to x="100000" y="95000"/>
                                    </p:animScale>
                                    <p:animScale>
                                      <p:cBhvr>
                                        <p:cTn id="20" dur="166" decel="50000">
                                          <p:stCondLst>
                                            <p:cond delay="1834"/>
                                          </p:stCondLst>
                                        </p:cTn>
                                        <p:tgtEl>
                                          <p:spTgt spid="3"/>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صورة 3"/>
          <p:cNvPicPr>
            <a:picLocks noChangeAspect="1"/>
          </p:cNvPicPr>
          <p:nvPr/>
        </p:nvPicPr>
        <p:blipFill rotWithShape="1">
          <a:blip r:embed="rId2">
            <a:extLst>
              <a:ext uri="{28A0092B-C50C-407E-A947-70E740481C1C}">
                <a14:useLocalDpi xmlns="" xmlns:a14="http://schemas.microsoft.com/office/drawing/2010/main" val="0"/>
              </a:ext>
            </a:extLst>
          </a:blip>
          <a:srcRect t="32903" b="32729"/>
          <a:stretch/>
        </p:blipFill>
        <p:spPr>
          <a:xfrm>
            <a:off x="2" y="0"/>
            <a:ext cx="9143999" cy="6858000"/>
          </a:xfrm>
          <a:prstGeom prst="rect">
            <a:avLst/>
          </a:prstGeom>
        </p:spPr>
      </p:pic>
      <p:sp>
        <p:nvSpPr>
          <p:cNvPr id="6" name="مربع نص 5"/>
          <p:cNvSpPr txBox="1"/>
          <p:nvPr/>
        </p:nvSpPr>
        <p:spPr>
          <a:xfrm>
            <a:off x="179512" y="116633"/>
            <a:ext cx="8856984" cy="6370975"/>
          </a:xfrm>
          <a:prstGeom prst="rect">
            <a:avLst/>
          </a:prstGeom>
          <a:noFill/>
        </p:spPr>
        <p:txBody>
          <a:bodyPr wrap="square" rtlCol="0">
            <a:spAutoFit/>
          </a:bodyPr>
          <a:lstStyle/>
          <a:p>
            <a:pPr algn="ctr"/>
            <a:r>
              <a:rPr lang="en-US" sz="2400" b="1" dirty="0" smtClean="0">
                <a:solidFill>
                  <a:srgbClr val="FF0000"/>
                </a:solidFill>
              </a:rPr>
              <a:t>Nomenclature of Parasites:</a:t>
            </a:r>
            <a:endParaRPr lang="en-US" sz="2400" dirty="0" smtClean="0">
              <a:solidFill>
                <a:srgbClr val="FF0000"/>
              </a:solidFill>
            </a:endParaRPr>
          </a:p>
          <a:p>
            <a:pPr algn="l"/>
            <a:r>
              <a:rPr lang="en-US" sz="2400" dirty="0" smtClean="0"/>
              <a:t>Each parasite possesses two names, a generic and a specific that the former begins with an initial capital and the latter with an initial small letter, after which comes the designator's name followed by punctuation and finally the year. The generic and specific names are in italics but not the designator's name. For example:</a:t>
            </a:r>
          </a:p>
          <a:p>
            <a:pPr algn="l"/>
            <a:r>
              <a:rPr lang="en-US" sz="2400" dirty="0" smtClean="0"/>
              <a:t>The common name of intestinal roundworm of hors is named </a:t>
            </a:r>
            <a:r>
              <a:rPr lang="en-US" sz="2400" i="1" dirty="0" smtClean="0"/>
              <a:t>Parascaris eqourium</a:t>
            </a:r>
            <a:r>
              <a:rPr lang="en-US" sz="2400" dirty="0" smtClean="0"/>
              <a:t>, Linnaeus, 1758. This means that it belongs to the genus </a:t>
            </a:r>
            <a:r>
              <a:rPr lang="en-US" sz="2400" i="1" dirty="0" smtClean="0"/>
              <a:t>Parascaris</a:t>
            </a:r>
            <a:r>
              <a:rPr lang="en-US" sz="2400" dirty="0" smtClean="0"/>
              <a:t> and the name of species </a:t>
            </a:r>
            <a:r>
              <a:rPr lang="en-US" sz="2400" i="1" dirty="0" smtClean="0"/>
              <a:t>eqourium</a:t>
            </a:r>
            <a:r>
              <a:rPr lang="en-US" sz="2400" dirty="0" smtClean="0"/>
              <a:t> was given by Linnaeus in the year 1758. When the name assigned to the parasite is later transferred the correct name is written as usual followed by the original name with the year of parenthesis. </a:t>
            </a:r>
          </a:p>
          <a:p>
            <a:pPr algn="l"/>
            <a:r>
              <a:rPr lang="en-US" sz="2400" dirty="0" smtClean="0"/>
              <a:t>The describing animal parasites certain rules of zoological nomenclature are followed and each phylum may be further subdivided as follows:</a:t>
            </a:r>
          </a:p>
          <a:p>
            <a:r>
              <a:rPr lang="en-US" sz="2400" dirty="0" smtClean="0"/>
              <a:t> </a:t>
            </a:r>
          </a:p>
          <a:p>
            <a:pPr algn="l"/>
            <a:endParaRPr lang="en-US" sz="2400" b="1" dirty="0" smtClean="0">
              <a:solidFill>
                <a:schemeClr val="accent3">
                  <a:lumMod val="50000"/>
                </a:schemeClr>
              </a:solidFill>
              <a:latin typeface="Times New Roman" panose="02020603050405020304" pitchFamily="18" charset="0"/>
              <a:cs typeface="Times New Roman" panose="02020603050405020304" pitchFamily="18" charset="0"/>
            </a:endParaRPr>
          </a:p>
        </p:txBody>
      </p:sp>
    </p:spTree>
    <p:extLst>
      <p:ext uri="{BB962C8B-B14F-4D97-AF65-F5344CB8AC3E}">
        <p14:creationId xmlns="" xmlns:p14="http://schemas.microsoft.com/office/powerpoint/2010/main" val="3214226986"/>
      </p:ext>
    </p:extLst>
  </p:cSld>
  <p:clrMapOvr>
    <a:masterClrMapping/>
  </p:clrMapOvr>
  <mc:AlternateContent xmlns:mc="http://schemas.openxmlformats.org/markup-compatibility/2006">
    <mc:Choice xmlns="" xmlns:p14="http://schemas.microsoft.com/office/powerpoint/2010/main"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mph" presetSubtype="0" fill="hold" nodeType="clickEffect">
                                  <p:stCondLst>
                                    <p:cond delay="0"/>
                                  </p:stCondLst>
                                  <p:childTnLst>
                                    <p:animEffect transition="out" filter="fade">
                                      <p:cBhvr>
                                        <p:cTn id="6" dur="500" tmFilter="0, 0; .2, .5; .8, .5; 1, 0"/>
                                        <p:tgtEl>
                                          <p:spTgt spid="6">
                                            <p:txEl>
                                              <p:pRg st="0" end="0"/>
                                            </p:txEl>
                                          </p:spTgt>
                                        </p:tgtEl>
                                      </p:cBhvr>
                                    </p:animEffect>
                                    <p:animScale>
                                      <p:cBhvr>
                                        <p:cTn id="7" dur="250" autoRev="1" fill="hold"/>
                                        <p:tgtEl>
                                          <p:spTgt spid="6">
                                            <p:txEl>
                                              <p:pRg st="0" end="0"/>
                                            </p:txEl>
                                          </p:spTgt>
                                        </p:tgtEl>
                                      </p:cBhvr>
                                      <p:by x="105000" y="105000"/>
                                    </p:animScale>
                                  </p:childTnLst>
                                </p:cTn>
                              </p:par>
                            </p:childTnLst>
                          </p:cTn>
                        </p:par>
                      </p:childTnLst>
                    </p:cTn>
                  </p:par>
                  <p:par>
                    <p:cTn id="8" fill="hold">
                      <p:stCondLst>
                        <p:cond delay="indefinite"/>
                      </p:stCondLst>
                      <p:childTnLst>
                        <p:par>
                          <p:cTn id="9" fill="hold">
                            <p:stCondLst>
                              <p:cond delay="0"/>
                            </p:stCondLst>
                            <p:childTnLst>
                              <p:par>
                                <p:cTn id="10" presetID="26" presetClass="emph" presetSubtype="0" fill="hold" nodeType="clickEffect">
                                  <p:stCondLst>
                                    <p:cond delay="0"/>
                                  </p:stCondLst>
                                  <p:childTnLst>
                                    <p:animEffect transition="out" filter="fade">
                                      <p:cBhvr>
                                        <p:cTn id="11" dur="500" tmFilter="0, 0; .2, .5; .8, .5; 1, 0"/>
                                        <p:tgtEl>
                                          <p:spTgt spid="6">
                                            <p:txEl>
                                              <p:pRg st="1" end="1"/>
                                            </p:txEl>
                                          </p:spTgt>
                                        </p:tgtEl>
                                      </p:cBhvr>
                                    </p:animEffect>
                                    <p:animScale>
                                      <p:cBhvr>
                                        <p:cTn id="12" dur="250" autoRev="1" fill="hold"/>
                                        <p:tgtEl>
                                          <p:spTgt spid="6">
                                            <p:txEl>
                                              <p:pRg st="1" end="1"/>
                                            </p:txEl>
                                          </p:spTgt>
                                        </p:tgtEl>
                                      </p:cBhvr>
                                      <p:by x="105000" y="105000"/>
                                    </p:animScale>
                                  </p:childTnLst>
                                </p:cTn>
                              </p:par>
                            </p:childTnLst>
                          </p:cTn>
                        </p:par>
                      </p:childTnLst>
                    </p:cTn>
                  </p:par>
                  <p:par>
                    <p:cTn id="13" fill="hold">
                      <p:stCondLst>
                        <p:cond delay="indefinite"/>
                      </p:stCondLst>
                      <p:childTnLst>
                        <p:par>
                          <p:cTn id="14" fill="hold">
                            <p:stCondLst>
                              <p:cond delay="0"/>
                            </p:stCondLst>
                            <p:childTnLst>
                              <p:par>
                                <p:cTn id="15" presetID="26" presetClass="emph" presetSubtype="0" fill="hold" nodeType="clickEffect">
                                  <p:stCondLst>
                                    <p:cond delay="0"/>
                                  </p:stCondLst>
                                  <p:childTnLst>
                                    <p:animEffect transition="out" filter="fade">
                                      <p:cBhvr>
                                        <p:cTn id="16" dur="500" tmFilter="0, 0; .2, .5; .8, .5; 1, 0"/>
                                        <p:tgtEl>
                                          <p:spTgt spid="6">
                                            <p:txEl>
                                              <p:pRg st="2" end="2"/>
                                            </p:txEl>
                                          </p:spTgt>
                                        </p:tgtEl>
                                      </p:cBhvr>
                                    </p:animEffect>
                                    <p:animScale>
                                      <p:cBhvr>
                                        <p:cTn id="17" dur="250" autoRev="1" fill="hold"/>
                                        <p:tgtEl>
                                          <p:spTgt spid="6">
                                            <p:txEl>
                                              <p:pRg st="2" end="2"/>
                                            </p:txEl>
                                          </p:spTgt>
                                        </p:tgtEl>
                                      </p:cBhvr>
                                      <p:by x="105000" y="105000"/>
                                    </p:animScale>
                                  </p:childTnLst>
                                </p:cTn>
                              </p:par>
                            </p:childTnLst>
                          </p:cTn>
                        </p:par>
                      </p:childTnLst>
                    </p:cTn>
                  </p:par>
                  <p:par>
                    <p:cTn id="18" fill="hold">
                      <p:stCondLst>
                        <p:cond delay="indefinite"/>
                      </p:stCondLst>
                      <p:childTnLst>
                        <p:par>
                          <p:cTn id="19" fill="hold">
                            <p:stCondLst>
                              <p:cond delay="0"/>
                            </p:stCondLst>
                            <p:childTnLst>
                              <p:par>
                                <p:cTn id="20" presetID="26" presetClass="emph" presetSubtype="0" fill="hold" nodeType="clickEffect">
                                  <p:stCondLst>
                                    <p:cond delay="0"/>
                                  </p:stCondLst>
                                  <p:childTnLst>
                                    <p:animEffect transition="out" filter="fade">
                                      <p:cBhvr>
                                        <p:cTn id="21" dur="500" tmFilter="0, 0; .2, .5; .8, .5; 1, 0"/>
                                        <p:tgtEl>
                                          <p:spTgt spid="6">
                                            <p:txEl>
                                              <p:pRg st="3" end="3"/>
                                            </p:txEl>
                                          </p:spTgt>
                                        </p:tgtEl>
                                      </p:cBhvr>
                                    </p:animEffect>
                                    <p:animScale>
                                      <p:cBhvr>
                                        <p:cTn id="22" dur="250" autoRev="1" fill="hold"/>
                                        <p:tgtEl>
                                          <p:spTgt spid="6">
                                            <p:txEl>
                                              <p:pRg st="3" end="3"/>
                                            </p:txEl>
                                          </p:spTgt>
                                        </p:tgtEl>
                                      </p:cBhvr>
                                      <p:by x="105000" y="105000"/>
                                    </p:animScale>
                                  </p:childTnLst>
                                </p:cTn>
                              </p:par>
                            </p:childTnLst>
                          </p:cTn>
                        </p:par>
                      </p:childTnLst>
                    </p:cTn>
                  </p:par>
                  <p:par>
                    <p:cTn id="23" fill="hold">
                      <p:stCondLst>
                        <p:cond delay="indefinite"/>
                      </p:stCondLst>
                      <p:childTnLst>
                        <p:par>
                          <p:cTn id="24" fill="hold">
                            <p:stCondLst>
                              <p:cond delay="0"/>
                            </p:stCondLst>
                            <p:childTnLst>
                              <p:par>
                                <p:cTn id="25" presetID="26" presetClass="emph" presetSubtype="0" fill="hold" nodeType="clickEffect">
                                  <p:stCondLst>
                                    <p:cond delay="0"/>
                                  </p:stCondLst>
                                  <p:childTnLst>
                                    <p:animEffect transition="out" filter="fade">
                                      <p:cBhvr>
                                        <p:cTn id="26" dur="500" tmFilter="0, 0; .2, .5; .8, .5; 1, 0"/>
                                        <p:tgtEl>
                                          <p:spTgt spid="6">
                                            <p:txEl>
                                              <p:pRg st="4" end="4"/>
                                            </p:txEl>
                                          </p:spTgt>
                                        </p:tgtEl>
                                      </p:cBhvr>
                                    </p:animEffect>
                                    <p:animScale>
                                      <p:cBhvr>
                                        <p:cTn id="27" dur="250" autoRev="1" fill="hold"/>
                                        <p:tgtEl>
                                          <p:spTgt spid="6">
                                            <p:txEl>
                                              <p:pRg st="4" end="4"/>
                                            </p:txEl>
                                          </p:spTgt>
                                        </p:tgtEl>
                                      </p:cBhvr>
                                      <p:by x="105000" y="105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صورة 3"/>
          <p:cNvPicPr>
            <a:picLocks noChangeAspect="1"/>
          </p:cNvPicPr>
          <p:nvPr/>
        </p:nvPicPr>
        <p:blipFill rotWithShape="1">
          <a:blip r:embed="rId2">
            <a:extLst>
              <a:ext uri="{28A0092B-C50C-407E-A947-70E740481C1C}">
                <a14:useLocalDpi xmlns="" xmlns:a14="http://schemas.microsoft.com/office/drawing/2010/main" val="0"/>
              </a:ext>
            </a:extLst>
          </a:blip>
          <a:srcRect t="32903" b="32729"/>
          <a:stretch/>
        </p:blipFill>
        <p:spPr>
          <a:xfrm>
            <a:off x="2" y="0"/>
            <a:ext cx="9143999" cy="6858000"/>
          </a:xfrm>
          <a:prstGeom prst="rect">
            <a:avLst/>
          </a:prstGeom>
        </p:spPr>
      </p:pic>
      <p:sp>
        <p:nvSpPr>
          <p:cNvPr id="3" name="مربع نص 2"/>
          <p:cNvSpPr txBox="1"/>
          <p:nvPr/>
        </p:nvSpPr>
        <p:spPr>
          <a:xfrm>
            <a:off x="107504" y="188640"/>
            <a:ext cx="8928992" cy="6986528"/>
          </a:xfrm>
          <a:prstGeom prst="rect">
            <a:avLst/>
          </a:prstGeom>
          <a:noFill/>
        </p:spPr>
        <p:txBody>
          <a:bodyPr wrap="square" rtlCol="0">
            <a:spAutoFit/>
          </a:bodyPr>
          <a:lstStyle/>
          <a:p>
            <a:pPr algn="l"/>
            <a:r>
              <a:rPr lang="en-US" sz="3200" b="1" dirty="0" smtClean="0">
                <a:solidFill>
                  <a:schemeClr val="accent2">
                    <a:lumMod val="75000"/>
                  </a:schemeClr>
                </a:solidFill>
                <a:latin typeface="Times New Roman" panose="02020603050405020304" pitchFamily="18" charset="0"/>
                <a:cs typeface="Times New Roman" panose="02020603050405020304" pitchFamily="18" charset="0"/>
              </a:rPr>
              <a:t> </a:t>
            </a:r>
            <a:r>
              <a:rPr lang="en-US" sz="2400" b="1" dirty="0" smtClean="0">
                <a:solidFill>
                  <a:schemeClr val="accent3">
                    <a:lumMod val="50000"/>
                  </a:schemeClr>
                </a:solidFill>
                <a:latin typeface="Times New Roman" panose="02020603050405020304" pitchFamily="18" charset="0"/>
                <a:cs typeface="Times New Roman" panose="02020603050405020304" pitchFamily="18" charset="0"/>
              </a:rPr>
              <a:t>Kingdom</a:t>
            </a:r>
          </a:p>
          <a:p>
            <a:pPr algn="l"/>
            <a:r>
              <a:rPr lang="en-US" sz="2400" b="1" dirty="0" smtClean="0">
                <a:solidFill>
                  <a:schemeClr val="accent3">
                    <a:lumMod val="50000"/>
                  </a:schemeClr>
                </a:solidFill>
                <a:latin typeface="Times New Roman" panose="02020603050405020304" pitchFamily="18" charset="0"/>
                <a:cs typeface="Times New Roman" panose="02020603050405020304" pitchFamily="18" charset="0"/>
              </a:rPr>
              <a:t>    Super Phylum</a:t>
            </a:r>
          </a:p>
          <a:p>
            <a:pPr algn="l"/>
            <a:r>
              <a:rPr lang="en-US" sz="2400" b="1" dirty="0" smtClean="0">
                <a:solidFill>
                  <a:schemeClr val="accent3">
                    <a:lumMod val="50000"/>
                  </a:schemeClr>
                </a:solidFill>
                <a:latin typeface="Times New Roman" panose="02020603050405020304" pitchFamily="18" charset="0"/>
                <a:cs typeface="Times New Roman" panose="02020603050405020304" pitchFamily="18" charset="0"/>
              </a:rPr>
              <a:t>       Phylum</a:t>
            </a:r>
          </a:p>
          <a:p>
            <a:pPr algn="l"/>
            <a:r>
              <a:rPr lang="en-US" sz="2400" b="1" dirty="0" smtClean="0">
                <a:solidFill>
                  <a:schemeClr val="accent3">
                    <a:lumMod val="50000"/>
                  </a:schemeClr>
                </a:solidFill>
                <a:latin typeface="Times New Roman" panose="02020603050405020304" pitchFamily="18" charset="0"/>
                <a:cs typeface="Times New Roman" panose="02020603050405020304" pitchFamily="18" charset="0"/>
              </a:rPr>
              <a:t>          </a:t>
            </a:r>
            <a:r>
              <a:rPr lang="en-US" sz="2400" b="1" dirty="0" err="1" smtClean="0">
                <a:solidFill>
                  <a:schemeClr val="accent3">
                    <a:lumMod val="50000"/>
                  </a:schemeClr>
                </a:solidFill>
                <a:latin typeface="Times New Roman" panose="02020603050405020304" pitchFamily="18" charset="0"/>
                <a:cs typeface="Times New Roman" panose="02020603050405020304" pitchFamily="18" charset="0"/>
              </a:rPr>
              <a:t>SubPhylum</a:t>
            </a:r>
            <a:endParaRPr lang="en-US" sz="2400" b="1" dirty="0" smtClean="0">
              <a:solidFill>
                <a:schemeClr val="accent3">
                  <a:lumMod val="50000"/>
                </a:schemeClr>
              </a:solidFill>
              <a:latin typeface="Times New Roman" panose="02020603050405020304" pitchFamily="18" charset="0"/>
              <a:cs typeface="Times New Roman" panose="02020603050405020304" pitchFamily="18" charset="0"/>
            </a:endParaRPr>
          </a:p>
          <a:p>
            <a:pPr algn="l"/>
            <a:r>
              <a:rPr lang="en-US" sz="2400" b="1" dirty="0" smtClean="0">
                <a:solidFill>
                  <a:schemeClr val="accent3">
                    <a:lumMod val="50000"/>
                  </a:schemeClr>
                </a:solidFill>
                <a:latin typeface="Times New Roman" panose="02020603050405020304" pitchFamily="18" charset="0"/>
                <a:cs typeface="Times New Roman" panose="02020603050405020304" pitchFamily="18" charset="0"/>
              </a:rPr>
              <a:t>              </a:t>
            </a:r>
            <a:r>
              <a:rPr lang="en-US" sz="2400" b="1" dirty="0" err="1" smtClean="0">
                <a:solidFill>
                  <a:schemeClr val="accent3">
                    <a:lumMod val="50000"/>
                  </a:schemeClr>
                </a:solidFill>
                <a:latin typeface="Times New Roman" panose="02020603050405020304" pitchFamily="18" charset="0"/>
                <a:cs typeface="Times New Roman" panose="02020603050405020304" pitchFamily="18" charset="0"/>
              </a:rPr>
              <a:t>SuperClass</a:t>
            </a:r>
            <a:endParaRPr lang="en-US" sz="2400" b="1" dirty="0" smtClean="0">
              <a:solidFill>
                <a:schemeClr val="accent3">
                  <a:lumMod val="50000"/>
                </a:schemeClr>
              </a:solidFill>
              <a:latin typeface="Times New Roman" panose="02020603050405020304" pitchFamily="18" charset="0"/>
              <a:cs typeface="Times New Roman" panose="02020603050405020304" pitchFamily="18" charset="0"/>
            </a:endParaRPr>
          </a:p>
          <a:p>
            <a:pPr algn="l"/>
            <a:r>
              <a:rPr lang="en-US" sz="2400" b="1" dirty="0" smtClean="0">
                <a:solidFill>
                  <a:schemeClr val="accent3">
                    <a:lumMod val="50000"/>
                  </a:schemeClr>
                </a:solidFill>
                <a:latin typeface="Times New Roman" panose="02020603050405020304" pitchFamily="18" charset="0"/>
                <a:cs typeface="Times New Roman" panose="02020603050405020304" pitchFamily="18" charset="0"/>
              </a:rPr>
              <a:t>                 Class</a:t>
            </a:r>
          </a:p>
          <a:p>
            <a:pPr algn="l"/>
            <a:r>
              <a:rPr lang="en-US" sz="2400" b="1" dirty="0" smtClean="0">
                <a:solidFill>
                  <a:schemeClr val="accent3">
                    <a:lumMod val="50000"/>
                  </a:schemeClr>
                </a:solidFill>
                <a:latin typeface="Times New Roman" panose="02020603050405020304" pitchFamily="18" charset="0"/>
                <a:cs typeface="Times New Roman" panose="02020603050405020304" pitchFamily="18" charset="0"/>
              </a:rPr>
              <a:t>                    </a:t>
            </a:r>
            <a:r>
              <a:rPr lang="en-US" sz="2400" b="1" dirty="0" err="1" smtClean="0">
                <a:solidFill>
                  <a:schemeClr val="accent3">
                    <a:lumMod val="50000"/>
                  </a:schemeClr>
                </a:solidFill>
                <a:latin typeface="Times New Roman" panose="02020603050405020304" pitchFamily="18" charset="0"/>
                <a:cs typeface="Times New Roman" panose="02020603050405020304" pitchFamily="18" charset="0"/>
              </a:rPr>
              <a:t>SubClass</a:t>
            </a:r>
            <a:endParaRPr lang="en-US" sz="2400" b="1" dirty="0" smtClean="0">
              <a:solidFill>
                <a:schemeClr val="accent3">
                  <a:lumMod val="50000"/>
                </a:schemeClr>
              </a:solidFill>
              <a:latin typeface="Times New Roman" panose="02020603050405020304" pitchFamily="18" charset="0"/>
              <a:cs typeface="Times New Roman" panose="02020603050405020304" pitchFamily="18" charset="0"/>
            </a:endParaRPr>
          </a:p>
          <a:p>
            <a:pPr algn="l"/>
            <a:r>
              <a:rPr lang="en-US" sz="2400" b="1" dirty="0" smtClean="0">
                <a:solidFill>
                  <a:schemeClr val="accent3">
                    <a:lumMod val="50000"/>
                  </a:schemeClr>
                </a:solidFill>
                <a:latin typeface="Times New Roman" panose="02020603050405020304" pitchFamily="18" charset="0"/>
                <a:cs typeface="Times New Roman" panose="02020603050405020304" pitchFamily="18" charset="0"/>
              </a:rPr>
              <a:t>                       </a:t>
            </a:r>
            <a:r>
              <a:rPr lang="en-US" sz="2400" b="1" dirty="0" err="1" smtClean="0">
                <a:solidFill>
                  <a:schemeClr val="accent3">
                    <a:lumMod val="50000"/>
                  </a:schemeClr>
                </a:solidFill>
                <a:latin typeface="Times New Roman" panose="02020603050405020304" pitchFamily="18" charset="0"/>
                <a:cs typeface="Times New Roman" panose="02020603050405020304" pitchFamily="18" charset="0"/>
              </a:rPr>
              <a:t>SuperOrder</a:t>
            </a:r>
            <a:endParaRPr lang="en-US" sz="2400" b="1" dirty="0" smtClean="0">
              <a:solidFill>
                <a:schemeClr val="accent3">
                  <a:lumMod val="50000"/>
                </a:schemeClr>
              </a:solidFill>
              <a:latin typeface="Times New Roman" panose="02020603050405020304" pitchFamily="18" charset="0"/>
              <a:cs typeface="Times New Roman" panose="02020603050405020304" pitchFamily="18" charset="0"/>
            </a:endParaRPr>
          </a:p>
          <a:p>
            <a:pPr algn="l"/>
            <a:r>
              <a:rPr lang="en-US" sz="2400" b="1" dirty="0" smtClean="0">
                <a:solidFill>
                  <a:schemeClr val="accent3">
                    <a:lumMod val="50000"/>
                  </a:schemeClr>
                </a:solidFill>
                <a:latin typeface="Times New Roman" panose="02020603050405020304" pitchFamily="18" charset="0"/>
                <a:cs typeface="Times New Roman" panose="02020603050405020304" pitchFamily="18" charset="0"/>
              </a:rPr>
              <a:t>                           Order</a:t>
            </a:r>
          </a:p>
          <a:p>
            <a:pPr algn="l"/>
            <a:r>
              <a:rPr lang="en-US" sz="2400" b="1" dirty="0" smtClean="0">
                <a:solidFill>
                  <a:schemeClr val="accent3">
                    <a:lumMod val="50000"/>
                  </a:schemeClr>
                </a:solidFill>
                <a:latin typeface="Times New Roman" panose="02020603050405020304" pitchFamily="18" charset="0"/>
                <a:cs typeface="Times New Roman" panose="02020603050405020304" pitchFamily="18" charset="0"/>
              </a:rPr>
              <a:t>                              </a:t>
            </a:r>
            <a:r>
              <a:rPr lang="en-US" sz="2400" b="1" dirty="0" err="1" smtClean="0">
                <a:solidFill>
                  <a:schemeClr val="accent3">
                    <a:lumMod val="50000"/>
                  </a:schemeClr>
                </a:solidFill>
                <a:latin typeface="Times New Roman" panose="02020603050405020304" pitchFamily="18" charset="0"/>
                <a:cs typeface="Times New Roman" panose="02020603050405020304" pitchFamily="18" charset="0"/>
              </a:rPr>
              <a:t>SubOrder</a:t>
            </a:r>
            <a:endParaRPr lang="en-US" sz="2400" b="1" dirty="0" smtClean="0">
              <a:solidFill>
                <a:schemeClr val="accent3">
                  <a:lumMod val="50000"/>
                </a:schemeClr>
              </a:solidFill>
              <a:latin typeface="Times New Roman" panose="02020603050405020304" pitchFamily="18" charset="0"/>
              <a:cs typeface="Times New Roman" panose="02020603050405020304" pitchFamily="18" charset="0"/>
            </a:endParaRPr>
          </a:p>
          <a:p>
            <a:pPr algn="l"/>
            <a:r>
              <a:rPr lang="en-US" sz="2400" b="1" dirty="0" smtClean="0">
                <a:solidFill>
                  <a:schemeClr val="accent3">
                    <a:lumMod val="50000"/>
                  </a:schemeClr>
                </a:solidFill>
                <a:latin typeface="Times New Roman" panose="02020603050405020304" pitchFamily="18" charset="0"/>
                <a:cs typeface="Times New Roman" panose="02020603050405020304" pitchFamily="18" charset="0"/>
              </a:rPr>
              <a:t>                                  </a:t>
            </a:r>
            <a:r>
              <a:rPr lang="en-US" sz="2400" b="1" dirty="0" err="1" smtClean="0">
                <a:solidFill>
                  <a:schemeClr val="accent3">
                    <a:lumMod val="50000"/>
                  </a:schemeClr>
                </a:solidFill>
                <a:latin typeface="Times New Roman" panose="02020603050405020304" pitchFamily="18" charset="0"/>
                <a:cs typeface="Times New Roman" panose="02020603050405020304" pitchFamily="18" charset="0"/>
              </a:rPr>
              <a:t>SuperFamily</a:t>
            </a:r>
            <a:endParaRPr lang="en-US" sz="2400" b="1" dirty="0" smtClean="0">
              <a:solidFill>
                <a:schemeClr val="accent3">
                  <a:lumMod val="50000"/>
                </a:schemeClr>
              </a:solidFill>
              <a:latin typeface="Times New Roman" panose="02020603050405020304" pitchFamily="18" charset="0"/>
              <a:cs typeface="Times New Roman" panose="02020603050405020304" pitchFamily="18" charset="0"/>
            </a:endParaRPr>
          </a:p>
          <a:p>
            <a:pPr algn="l"/>
            <a:r>
              <a:rPr lang="en-US" sz="2400" b="1" dirty="0" smtClean="0">
                <a:solidFill>
                  <a:schemeClr val="accent3">
                    <a:lumMod val="50000"/>
                  </a:schemeClr>
                </a:solidFill>
                <a:latin typeface="Times New Roman" panose="02020603050405020304" pitchFamily="18" charset="0"/>
                <a:cs typeface="Times New Roman" panose="02020603050405020304" pitchFamily="18" charset="0"/>
              </a:rPr>
              <a:t>                                       Family</a:t>
            </a:r>
          </a:p>
          <a:p>
            <a:pPr algn="l"/>
            <a:r>
              <a:rPr lang="en-US" sz="2400" b="1" dirty="0" smtClean="0">
                <a:solidFill>
                  <a:schemeClr val="accent3">
                    <a:lumMod val="50000"/>
                  </a:schemeClr>
                </a:solidFill>
                <a:latin typeface="Times New Roman" panose="02020603050405020304" pitchFamily="18" charset="0"/>
                <a:cs typeface="Times New Roman" panose="02020603050405020304" pitchFamily="18" charset="0"/>
              </a:rPr>
              <a:t>                                           </a:t>
            </a:r>
            <a:r>
              <a:rPr lang="en-US" sz="2400" b="1" dirty="0" err="1" smtClean="0">
                <a:solidFill>
                  <a:schemeClr val="accent3">
                    <a:lumMod val="50000"/>
                  </a:schemeClr>
                </a:solidFill>
                <a:latin typeface="Times New Roman" panose="02020603050405020304" pitchFamily="18" charset="0"/>
                <a:cs typeface="Times New Roman" panose="02020603050405020304" pitchFamily="18" charset="0"/>
              </a:rPr>
              <a:t>SubFamily</a:t>
            </a:r>
            <a:endParaRPr lang="en-US" sz="2400" b="1" dirty="0" smtClean="0">
              <a:solidFill>
                <a:schemeClr val="accent3">
                  <a:lumMod val="50000"/>
                </a:schemeClr>
              </a:solidFill>
              <a:latin typeface="Times New Roman" panose="02020603050405020304" pitchFamily="18" charset="0"/>
              <a:cs typeface="Times New Roman" panose="02020603050405020304" pitchFamily="18" charset="0"/>
            </a:endParaRPr>
          </a:p>
          <a:p>
            <a:pPr algn="l"/>
            <a:r>
              <a:rPr lang="en-US" sz="2400" b="1" dirty="0" smtClean="0">
                <a:solidFill>
                  <a:schemeClr val="accent3">
                    <a:lumMod val="50000"/>
                  </a:schemeClr>
                </a:solidFill>
                <a:latin typeface="Times New Roman" panose="02020603050405020304" pitchFamily="18" charset="0"/>
                <a:cs typeface="Times New Roman" panose="02020603050405020304" pitchFamily="18" charset="0"/>
              </a:rPr>
              <a:t>                                                Genus</a:t>
            </a:r>
          </a:p>
          <a:p>
            <a:pPr algn="l"/>
            <a:r>
              <a:rPr lang="en-US" sz="2400" b="1" dirty="0" smtClean="0">
                <a:solidFill>
                  <a:schemeClr val="accent3">
                    <a:lumMod val="50000"/>
                  </a:schemeClr>
                </a:solidFill>
                <a:latin typeface="Times New Roman" panose="02020603050405020304" pitchFamily="18" charset="0"/>
                <a:cs typeface="Times New Roman" panose="02020603050405020304" pitchFamily="18" charset="0"/>
              </a:rPr>
              <a:t>                                                     Species</a:t>
            </a:r>
          </a:p>
          <a:p>
            <a:pPr algn="l"/>
            <a:r>
              <a:rPr lang="en-US" sz="2400" b="1" dirty="0" smtClean="0">
                <a:solidFill>
                  <a:schemeClr val="accent3">
                    <a:lumMod val="50000"/>
                  </a:schemeClr>
                </a:solidFill>
                <a:latin typeface="Times New Roman" panose="02020603050405020304" pitchFamily="18" charset="0"/>
                <a:cs typeface="Times New Roman" panose="02020603050405020304" pitchFamily="18" charset="0"/>
              </a:rPr>
              <a:t>                                                        </a:t>
            </a:r>
            <a:r>
              <a:rPr lang="en-US" sz="2400" b="1" dirty="0" err="1" smtClean="0">
                <a:solidFill>
                  <a:schemeClr val="accent3">
                    <a:lumMod val="50000"/>
                  </a:schemeClr>
                </a:solidFill>
                <a:latin typeface="Times New Roman" panose="02020603050405020304" pitchFamily="18" charset="0"/>
                <a:cs typeface="Times New Roman" panose="02020603050405020304" pitchFamily="18" charset="0"/>
              </a:rPr>
              <a:t>SubSpecies</a:t>
            </a:r>
            <a:endParaRPr lang="en-US" sz="2400" b="1" dirty="0" smtClean="0">
              <a:solidFill>
                <a:schemeClr val="accent3">
                  <a:lumMod val="50000"/>
                </a:schemeClr>
              </a:solidFill>
              <a:latin typeface="Times New Roman" panose="02020603050405020304" pitchFamily="18" charset="0"/>
              <a:cs typeface="Times New Roman" panose="02020603050405020304" pitchFamily="18" charset="0"/>
            </a:endParaRPr>
          </a:p>
          <a:p>
            <a:pPr algn="l"/>
            <a:endParaRPr lang="en-US" sz="2800" b="1" dirty="0" smtClean="0">
              <a:solidFill>
                <a:schemeClr val="accent3">
                  <a:lumMod val="50000"/>
                </a:schemeClr>
              </a:solidFill>
              <a:latin typeface="Times New Roman" panose="02020603050405020304" pitchFamily="18" charset="0"/>
              <a:cs typeface="Times New Roman" panose="02020603050405020304" pitchFamily="18" charset="0"/>
            </a:endParaRPr>
          </a:p>
          <a:p>
            <a:pPr algn="ctr"/>
            <a:endParaRPr lang="en-US" sz="2800" b="1" dirty="0" smtClean="0">
              <a:solidFill>
                <a:schemeClr val="accent3">
                  <a:lumMod val="50000"/>
                </a:schemeClr>
              </a:solidFill>
              <a:latin typeface="Times New Roman" panose="02020603050405020304" pitchFamily="18" charset="0"/>
              <a:cs typeface="Times New Roman" panose="02020603050405020304" pitchFamily="18" charset="0"/>
            </a:endParaRPr>
          </a:p>
        </p:txBody>
      </p:sp>
    </p:spTree>
    <p:extLst>
      <p:ext uri="{BB962C8B-B14F-4D97-AF65-F5344CB8AC3E}">
        <p14:creationId xmlns="" xmlns:p14="http://schemas.microsoft.com/office/powerpoint/2010/main" val="3108683548"/>
      </p:ext>
    </p:extLst>
  </p:cSld>
  <p:clrMapOvr>
    <a:masterClrMapping/>
  </p:clrMapOvr>
  <mc:AlternateContent xmlns:mc="http://schemas.openxmlformats.org/markup-compatibility/2006">
    <mc:Choice xmlns="" xmlns:p14="http://schemas.microsoft.com/office/powerpoint/2010/main"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mph" presetSubtype="0" fill="hold" nodeType="clickEffect">
                                  <p:stCondLst>
                                    <p:cond delay="0"/>
                                  </p:stCondLst>
                                  <p:childTnLst>
                                    <p:animEffect transition="out" filter="fade">
                                      <p:cBhvr>
                                        <p:cTn id="6" dur="500" tmFilter="0, 0; .2, .5; .8, .5; 1, 0"/>
                                        <p:tgtEl>
                                          <p:spTgt spid="3">
                                            <p:txEl>
                                              <p:pRg st="0" end="0"/>
                                            </p:txEl>
                                          </p:spTgt>
                                        </p:tgtEl>
                                      </p:cBhvr>
                                    </p:animEffect>
                                    <p:animScale>
                                      <p:cBhvr>
                                        <p:cTn id="7" dur="250" autoRev="1" fill="hold"/>
                                        <p:tgtEl>
                                          <p:spTgt spid="3">
                                            <p:txEl>
                                              <p:pRg st="0" end="0"/>
                                            </p:txEl>
                                          </p:spTgt>
                                        </p:tgtEl>
                                      </p:cBhvr>
                                      <p:by x="105000" y="105000"/>
                                    </p:animScale>
                                  </p:childTnLst>
                                </p:cTn>
                              </p:par>
                            </p:childTnLst>
                          </p:cTn>
                        </p:par>
                      </p:childTnLst>
                    </p:cTn>
                  </p:par>
                  <p:par>
                    <p:cTn id="8" fill="hold">
                      <p:stCondLst>
                        <p:cond delay="indefinite"/>
                      </p:stCondLst>
                      <p:childTnLst>
                        <p:par>
                          <p:cTn id="9" fill="hold">
                            <p:stCondLst>
                              <p:cond delay="0"/>
                            </p:stCondLst>
                            <p:childTnLst>
                              <p:par>
                                <p:cTn id="10" presetID="26" presetClass="emph" presetSubtype="0" fill="hold" nodeType="clickEffect">
                                  <p:stCondLst>
                                    <p:cond delay="0"/>
                                  </p:stCondLst>
                                  <p:childTnLst>
                                    <p:animEffect transition="out" filter="fade">
                                      <p:cBhvr>
                                        <p:cTn id="11" dur="500" tmFilter="0, 0; .2, .5; .8, .5; 1, 0"/>
                                        <p:tgtEl>
                                          <p:spTgt spid="3">
                                            <p:txEl>
                                              <p:pRg st="1" end="1"/>
                                            </p:txEl>
                                          </p:spTgt>
                                        </p:tgtEl>
                                      </p:cBhvr>
                                    </p:animEffect>
                                    <p:animScale>
                                      <p:cBhvr>
                                        <p:cTn id="12" dur="250" autoRev="1" fill="hold"/>
                                        <p:tgtEl>
                                          <p:spTgt spid="3">
                                            <p:txEl>
                                              <p:pRg st="1" end="1"/>
                                            </p:txEl>
                                          </p:spTgt>
                                        </p:tgtEl>
                                      </p:cBhvr>
                                      <p:by x="105000" y="105000"/>
                                    </p:animScale>
                                  </p:childTnLst>
                                </p:cTn>
                              </p:par>
                            </p:childTnLst>
                          </p:cTn>
                        </p:par>
                      </p:childTnLst>
                    </p:cTn>
                  </p:par>
                  <p:par>
                    <p:cTn id="13" fill="hold">
                      <p:stCondLst>
                        <p:cond delay="indefinite"/>
                      </p:stCondLst>
                      <p:childTnLst>
                        <p:par>
                          <p:cTn id="14" fill="hold">
                            <p:stCondLst>
                              <p:cond delay="0"/>
                            </p:stCondLst>
                            <p:childTnLst>
                              <p:par>
                                <p:cTn id="15" presetID="26" presetClass="emph" presetSubtype="0" fill="hold" nodeType="clickEffect">
                                  <p:stCondLst>
                                    <p:cond delay="0"/>
                                  </p:stCondLst>
                                  <p:childTnLst>
                                    <p:animEffect transition="out" filter="fade">
                                      <p:cBhvr>
                                        <p:cTn id="16" dur="500" tmFilter="0, 0; .2, .5; .8, .5; 1, 0"/>
                                        <p:tgtEl>
                                          <p:spTgt spid="3">
                                            <p:txEl>
                                              <p:pRg st="2" end="2"/>
                                            </p:txEl>
                                          </p:spTgt>
                                        </p:tgtEl>
                                      </p:cBhvr>
                                    </p:animEffect>
                                    <p:animScale>
                                      <p:cBhvr>
                                        <p:cTn id="17" dur="250" autoRev="1" fill="hold"/>
                                        <p:tgtEl>
                                          <p:spTgt spid="3">
                                            <p:txEl>
                                              <p:pRg st="2" end="2"/>
                                            </p:txEl>
                                          </p:spTgt>
                                        </p:tgtEl>
                                      </p:cBhvr>
                                      <p:by x="105000" y="105000"/>
                                    </p:animScale>
                                  </p:childTnLst>
                                </p:cTn>
                              </p:par>
                            </p:childTnLst>
                          </p:cTn>
                        </p:par>
                      </p:childTnLst>
                    </p:cTn>
                  </p:par>
                  <p:par>
                    <p:cTn id="18" fill="hold">
                      <p:stCondLst>
                        <p:cond delay="indefinite"/>
                      </p:stCondLst>
                      <p:childTnLst>
                        <p:par>
                          <p:cTn id="19" fill="hold">
                            <p:stCondLst>
                              <p:cond delay="0"/>
                            </p:stCondLst>
                            <p:childTnLst>
                              <p:par>
                                <p:cTn id="20" presetID="26" presetClass="emph" presetSubtype="0" fill="hold" nodeType="clickEffect">
                                  <p:stCondLst>
                                    <p:cond delay="0"/>
                                  </p:stCondLst>
                                  <p:childTnLst>
                                    <p:animEffect transition="out" filter="fade">
                                      <p:cBhvr>
                                        <p:cTn id="21" dur="500" tmFilter="0, 0; .2, .5; .8, .5; 1, 0"/>
                                        <p:tgtEl>
                                          <p:spTgt spid="3">
                                            <p:txEl>
                                              <p:pRg st="3" end="3"/>
                                            </p:txEl>
                                          </p:spTgt>
                                        </p:tgtEl>
                                      </p:cBhvr>
                                    </p:animEffect>
                                    <p:animScale>
                                      <p:cBhvr>
                                        <p:cTn id="22" dur="250" autoRev="1" fill="hold"/>
                                        <p:tgtEl>
                                          <p:spTgt spid="3">
                                            <p:txEl>
                                              <p:pRg st="3" end="3"/>
                                            </p:txEl>
                                          </p:spTgt>
                                        </p:tgtEl>
                                      </p:cBhvr>
                                      <p:by x="105000" y="105000"/>
                                    </p:animScale>
                                  </p:childTnLst>
                                </p:cTn>
                              </p:par>
                            </p:childTnLst>
                          </p:cTn>
                        </p:par>
                      </p:childTnLst>
                    </p:cTn>
                  </p:par>
                  <p:par>
                    <p:cTn id="23" fill="hold">
                      <p:stCondLst>
                        <p:cond delay="indefinite"/>
                      </p:stCondLst>
                      <p:childTnLst>
                        <p:par>
                          <p:cTn id="24" fill="hold">
                            <p:stCondLst>
                              <p:cond delay="0"/>
                            </p:stCondLst>
                            <p:childTnLst>
                              <p:par>
                                <p:cTn id="25" presetID="26" presetClass="emph" presetSubtype="0" fill="hold" nodeType="clickEffect">
                                  <p:stCondLst>
                                    <p:cond delay="0"/>
                                  </p:stCondLst>
                                  <p:childTnLst>
                                    <p:animEffect transition="out" filter="fade">
                                      <p:cBhvr>
                                        <p:cTn id="26" dur="500" tmFilter="0, 0; .2, .5; .8, .5; 1, 0"/>
                                        <p:tgtEl>
                                          <p:spTgt spid="3">
                                            <p:txEl>
                                              <p:pRg st="4" end="4"/>
                                            </p:txEl>
                                          </p:spTgt>
                                        </p:tgtEl>
                                      </p:cBhvr>
                                    </p:animEffect>
                                    <p:animScale>
                                      <p:cBhvr>
                                        <p:cTn id="27" dur="250" autoRev="1" fill="hold"/>
                                        <p:tgtEl>
                                          <p:spTgt spid="3">
                                            <p:txEl>
                                              <p:pRg st="4" end="4"/>
                                            </p:txEl>
                                          </p:spTgt>
                                        </p:tgtEl>
                                      </p:cBhvr>
                                      <p:by x="105000" y="105000"/>
                                    </p:animScale>
                                  </p:childTnLst>
                                </p:cTn>
                              </p:par>
                            </p:childTnLst>
                          </p:cTn>
                        </p:par>
                      </p:childTnLst>
                    </p:cTn>
                  </p:par>
                  <p:par>
                    <p:cTn id="28" fill="hold">
                      <p:stCondLst>
                        <p:cond delay="indefinite"/>
                      </p:stCondLst>
                      <p:childTnLst>
                        <p:par>
                          <p:cTn id="29" fill="hold">
                            <p:stCondLst>
                              <p:cond delay="0"/>
                            </p:stCondLst>
                            <p:childTnLst>
                              <p:par>
                                <p:cTn id="30" presetID="26" presetClass="emph" presetSubtype="0" fill="hold" nodeType="clickEffect">
                                  <p:stCondLst>
                                    <p:cond delay="0"/>
                                  </p:stCondLst>
                                  <p:childTnLst>
                                    <p:animEffect transition="out" filter="fade">
                                      <p:cBhvr>
                                        <p:cTn id="31" dur="500" tmFilter="0, 0; .2, .5; .8, .5; 1, 0"/>
                                        <p:tgtEl>
                                          <p:spTgt spid="3">
                                            <p:txEl>
                                              <p:pRg st="5" end="5"/>
                                            </p:txEl>
                                          </p:spTgt>
                                        </p:tgtEl>
                                      </p:cBhvr>
                                    </p:animEffect>
                                    <p:animScale>
                                      <p:cBhvr>
                                        <p:cTn id="32" dur="250" autoRev="1" fill="hold"/>
                                        <p:tgtEl>
                                          <p:spTgt spid="3">
                                            <p:txEl>
                                              <p:pRg st="5" end="5"/>
                                            </p:txEl>
                                          </p:spTgt>
                                        </p:tgtEl>
                                      </p:cBhvr>
                                      <p:by x="105000" y="105000"/>
                                    </p:animScale>
                                  </p:childTnLst>
                                </p:cTn>
                              </p:par>
                            </p:childTnLst>
                          </p:cTn>
                        </p:par>
                      </p:childTnLst>
                    </p:cTn>
                  </p:par>
                  <p:par>
                    <p:cTn id="33" fill="hold">
                      <p:stCondLst>
                        <p:cond delay="indefinite"/>
                      </p:stCondLst>
                      <p:childTnLst>
                        <p:par>
                          <p:cTn id="34" fill="hold">
                            <p:stCondLst>
                              <p:cond delay="0"/>
                            </p:stCondLst>
                            <p:childTnLst>
                              <p:par>
                                <p:cTn id="35" presetID="26" presetClass="emph" presetSubtype="0" fill="hold" nodeType="clickEffect">
                                  <p:stCondLst>
                                    <p:cond delay="0"/>
                                  </p:stCondLst>
                                  <p:childTnLst>
                                    <p:animEffect transition="out" filter="fade">
                                      <p:cBhvr>
                                        <p:cTn id="36" dur="500" tmFilter="0, 0; .2, .5; .8, .5; 1, 0"/>
                                        <p:tgtEl>
                                          <p:spTgt spid="3">
                                            <p:txEl>
                                              <p:pRg st="6" end="6"/>
                                            </p:txEl>
                                          </p:spTgt>
                                        </p:tgtEl>
                                      </p:cBhvr>
                                    </p:animEffect>
                                    <p:animScale>
                                      <p:cBhvr>
                                        <p:cTn id="37" dur="250" autoRev="1" fill="hold"/>
                                        <p:tgtEl>
                                          <p:spTgt spid="3">
                                            <p:txEl>
                                              <p:pRg st="6" end="6"/>
                                            </p:txEl>
                                          </p:spTgt>
                                        </p:tgtEl>
                                      </p:cBhvr>
                                      <p:by x="105000" y="105000"/>
                                    </p:animScale>
                                  </p:childTnLst>
                                </p:cTn>
                              </p:par>
                            </p:childTnLst>
                          </p:cTn>
                        </p:par>
                      </p:childTnLst>
                    </p:cTn>
                  </p:par>
                  <p:par>
                    <p:cTn id="38" fill="hold">
                      <p:stCondLst>
                        <p:cond delay="indefinite"/>
                      </p:stCondLst>
                      <p:childTnLst>
                        <p:par>
                          <p:cTn id="39" fill="hold">
                            <p:stCondLst>
                              <p:cond delay="0"/>
                            </p:stCondLst>
                            <p:childTnLst>
                              <p:par>
                                <p:cTn id="40" presetID="26" presetClass="emph" presetSubtype="0" fill="hold" nodeType="clickEffect">
                                  <p:stCondLst>
                                    <p:cond delay="0"/>
                                  </p:stCondLst>
                                  <p:childTnLst>
                                    <p:animEffect transition="out" filter="fade">
                                      <p:cBhvr>
                                        <p:cTn id="41" dur="500" tmFilter="0, 0; .2, .5; .8, .5; 1, 0"/>
                                        <p:tgtEl>
                                          <p:spTgt spid="3">
                                            <p:txEl>
                                              <p:pRg st="7" end="7"/>
                                            </p:txEl>
                                          </p:spTgt>
                                        </p:tgtEl>
                                      </p:cBhvr>
                                    </p:animEffect>
                                    <p:animScale>
                                      <p:cBhvr>
                                        <p:cTn id="42" dur="250" autoRev="1" fill="hold"/>
                                        <p:tgtEl>
                                          <p:spTgt spid="3">
                                            <p:txEl>
                                              <p:pRg st="7" end="7"/>
                                            </p:txEl>
                                          </p:spTgt>
                                        </p:tgtEl>
                                      </p:cBhvr>
                                      <p:by x="105000" y="105000"/>
                                    </p:animScale>
                                  </p:childTnLst>
                                </p:cTn>
                              </p:par>
                            </p:childTnLst>
                          </p:cTn>
                        </p:par>
                      </p:childTnLst>
                    </p:cTn>
                  </p:par>
                  <p:par>
                    <p:cTn id="43" fill="hold">
                      <p:stCondLst>
                        <p:cond delay="indefinite"/>
                      </p:stCondLst>
                      <p:childTnLst>
                        <p:par>
                          <p:cTn id="44" fill="hold">
                            <p:stCondLst>
                              <p:cond delay="0"/>
                            </p:stCondLst>
                            <p:childTnLst>
                              <p:par>
                                <p:cTn id="45" presetID="26" presetClass="emph" presetSubtype="0" fill="hold" nodeType="clickEffect">
                                  <p:stCondLst>
                                    <p:cond delay="0"/>
                                  </p:stCondLst>
                                  <p:childTnLst>
                                    <p:animEffect transition="out" filter="fade">
                                      <p:cBhvr>
                                        <p:cTn id="46" dur="500" tmFilter="0, 0; .2, .5; .8, .5; 1, 0"/>
                                        <p:tgtEl>
                                          <p:spTgt spid="3">
                                            <p:txEl>
                                              <p:pRg st="8" end="8"/>
                                            </p:txEl>
                                          </p:spTgt>
                                        </p:tgtEl>
                                      </p:cBhvr>
                                    </p:animEffect>
                                    <p:animScale>
                                      <p:cBhvr>
                                        <p:cTn id="47" dur="250" autoRev="1" fill="hold"/>
                                        <p:tgtEl>
                                          <p:spTgt spid="3">
                                            <p:txEl>
                                              <p:pRg st="8" end="8"/>
                                            </p:txEl>
                                          </p:spTgt>
                                        </p:tgtEl>
                                      </p:cBhvr>
                                      <p:by x="105000" y="105000"/>
                                    </p:animScale>
                                  </p:childTnLst>
                                </p:cTn>
                              </p:par>
                            </p:childTnLst>
                          </p:cTn>
                        </p:par>
                      </p:childTnLst>
                    </p:cTn>
                  </p:par>
                  <p:par>
                    <p:cTn id="48" fill="hold">
                      <p:stCondLst>
                        <p:cond delay="indefinite"/>
                      </p:stCondLst>
                      <p:childTnLst>
                        <p:par>
                          <p:cTn id="49" fill="hold">
                            <p:stCondLst>
                              <p:cond delay="0"/>
                            </p:stCondLst>
                            <p:childTnLst>
                              <p:par>
                                <p:cTn id="50" presetID="26" presetClass="emph" presetSubtype="0" fill="hold" nodeType="clickEffect">
                                  <p:stCondLst>
                                    <p:cond delay="0"/>
                                  </p:stCondLst>
                                  <p:childTnLst>
                                    <p:animEffect transition="out" filter="fade">
                                      <p:cBhvr>
                                        <p:cTn id="51" dur="500" tmFilter="0, 0; .2, .5; .8, .5; 1, 0"/>
                                        <p:tgtEl>
                                          <p:spTgt spid="3">
                                            <p:txEl>
                                              <p:pRg st="9" end="9"/>
                                            </p:txEl>
                                          </p:spTgt>
                                        </p:tgtEl>
                                      </p:cBhvr>
                                    </p:animEffect>
                                    <p:animScale>
                                      <p:cBhvr>
                                        <p:cTn id="52" dur="250" autoRev="1" fill="hold"/>
                                        <p:tgtEl>
                                          <p:spTgt spid="3">
                                            <p:txEl>
                                              <p:pRg st="9" end="9"/>
                                            </p:txEl>
                                          </p:spTgt>
                                        </p:tgtEl>
                                      </p:cBhvr>
                                      <p:by x="105000" y="105000"/>
                                    </p:animScale>
                                  </p:childTnLst>
                                </p:cTn>
                              </p:par>
                            </p:childTnLst>
                          </p:cTn>
                        </p:par>
                      </p:childTnLst>
                    </p:cTn>
                  </p:par>
                  <p:par>
                    <p:cTn id="53" fill="hold">
                      <p:stCondLst>
                        <p:cond delay="indefinite"/>
                      </p:stCondLst>
                      <p:childTnLst>
                        <p:par>
                          <p:cTn id="54" fill="hold">
                            <p:stCondLst>
                              <p:cond delay="0"/>
                            </p:stCondLst>
                            <p:childTnLst>
                              <p:par>
                                <p:cTn id="55" presetID="26" presetClass="emph" presetSubtype="0" fill="hold" nodeType="clickEffect">
                                  <p:stCondLst>
                                    <p:cond delay="0"/>
                                  </p:stCondLst>
                                  <p:childTnLst>
                                    <p:animEffect transition="out" filter="fade">
                                      <p:cBhvr>
                                        <p:cTn id="56" dur="500" tmFilter="0, 0; .2, .5; .8, .5; 1, 0"/>
                                        <p:tgtEl>
                                          <p:spTgt spid="3">
                                            <p:txEl>
                                              <p:pRg st="10" end="10"/>
                                            </p:txEl>
                                          </p:spTgt>
                                        </p:tgtEl>
                                      </p:cBhvr>
                                    </p:animEffect>
                                    <p:animScale>
                                      <p:cBhvr>
                                        <p:cTn id="57" dur="250" autoRev="1" fill="hold"/>
                                        <p:tgtEl>
                                          <p:spTgt spid="3">
                                            <p:txEl>
                                              <p:pRg st="10" end="10"/>
                                            </p:txEl>
                                          </p:spTgt>
                                        </p:tgtEl>
                                      </p:cBhvr>
                                      <p:by x="105000" y="105000"/>
                                    </p:animScale>
                                  </p:childTnLst>
                                </p:cTn>
                              </p:par>
                            </p:childTnLst>
                          </p:cTn>
                        </p:par>
                      </p:childTnLst>
                    </p:cTn>
                  </p:par>
                  <p:par>
                    <p:cTn id="58" fill="hold">
                      <p:stCondLst>
                        <p:cond delay="indefinite"/>
                      </p:stCondLst>
                      <p:childTnLst>
                        <p:par>
                          <p:cTn id="59" fill="hold">
                            <p:stCondLst>
                              <p:cond delay="0"/>
                            </p:stCondLst>
                            <p:childTnLst>
                              <p:par>
                                <p:cTn id="60" presetID="26" presetClass="emph" presetSubtype="0" fill="hold" nodeType="clickEffect">
                                  <p:stCondLst>
                                    <p:cond delay="0"/>
                                  </p:stCondLst>
                                  <p:childTnLst>
                                    <p:animEffect transition="out" filter="fade">
                                      <p:cBhvr>
                                        <p:cTn id="61" dur="500" tmFilter="0, 0; .2, .5; .8, .5; 1, 0"/>
                                        <p:tgtEl>
                                          <p:spTgt spid="3">
                                            <p:txEl>
                                              <p:pRg st="11" end="11"/>
                                            </p:txEl>
                                          </p:spTgt>
                                        </p:tgtEl>
                                      </p:cBhvr>
                                    </p:animEffect>
                                    <p:animScale>
                                      <p:cBhvr>
                                        <p:cTn id="62" dur="250" autoRev="1" fill="hold"/>
                                        <p:tgtEl>
                                          <p:spTgt spid="3">
                                            <p:txEl>
                                              <p:pRg st="11" end="11"/>
                                            </p:txEl>
                                          </p:spTgt>
                                        </p:tgtEl>
                                      </p:cBhvr>
                                      <p:by x="105000" y="105000"/>
                                    </p:animScale>
                                  </p:childTnLst>
                                </p:cTn>
                              </p:par>
                            </p:childTnLst>
                          </p:cTn>
                        </p:par>
                      </p:childTnLst>
                    </p:cTn>
                  </p:par>
                  <p:par>
                    <p:cTn id="63" fill="hold">
                      <p:stCondLst>
                        <p:cond delay="indefinite"/>
                      </p:stCondLst>
                      <p:childTnLst>
                        <p:par>
                          <p:cTn id="64" fill="hold">
                            <p:stCondLst>
                              <p:cond delay="0"/>
                            </p:stCondLst>
                            <p:childTnLst>
                              <p:par>
                                <p:cTn id="65" presetID="26" presetClass="emph" presetSubtype="0" fill="hold" nodeType="clickEffect">
                                  <p:stCondLst>
                                    <p:cond delay="0"/>
                                  </p:stCondLst>
                                  <p:childTnLst>
                                    <p:animEffect transition="out" filter="fade">
                                      <p:cBhvr>
                                        <p:cTn id="66" dur="500" tmFilter="0, 0; .2, .5; .8, .5; 1, 0"/>
                                        <p:tgtEl>
                                          <p:spTgt spid="3">
                                            <p:txEl>
                                              <p:pRg st="12" end="12"/>
                                            </p:txEl>
                                          </p:spTgt>
                                        </p:tgtEl>
                                      </p:cBhvr>
                                    </p:animEffect>
                                    <p:animScale>
                                      <p:cBhvr>
                                        <p:cTn id="67" dur="250" autoRev="1" fill="hold"/>
                                        <p:tgtEl>
                                          <p:spTgt spid="3">
                                            <p:txEl>
                                              <p:pRg st="12" end="12"/>
                                            </p:txEl>
                                          </p:spTgt>
                                        </p:tgtEl>
                                      </p:cBhvr>
                                      <p:by x="105000" y="105000"/>
                                    </p:animScale>
                                  </p:childTnLst>
                                </p:cTn>
                              </p:par>
                            </p:childTnLst>
                          </p:cTn>
                        </p:par>
                      </p:childTnLst>
                    </p:cTn>
                  </p:par>
                  <p:par>
                    <p:cTn id="68" fill="hold">
                      <p:stCondLst>
                        <p:cond delay="indefinite"/>
                      </p:stCondLst>
                      <p:childTnLst>
                        <p:par>
                          <p:cTn id="69" fill="hold">
                            <p:stCondLst>
                              <p:cond delay="0"/>
                            </p:stCondLst>
                            <p:childTnLst>
                              <p:par>
                                <p:cTn id="70" presetID="26" presetClass="emph" presetSubtype="0" fill="hold" nodeType="clickEffect">
                                  <p:stCondLst>
                                    <p:cond delay="0"/>
                                  </p:stCondLst>
                                  <p:childTnLst>
                                    <p:animEffect transition="out" filter="fade">
                                      <p:cBhvr>
                                        <p:cTn id="71" dur="500" tmFilter="0, 0; .2, .5; .8, .5; 1, 0"/>
                                        <p:tgtEl>
                                          <p:spTgt spid="3">
                                            <p:txEl>
                                              <p:pRg st="13" end="13"/>
                                            </p:txEl>
                                          </p:spTgt>
                                        </p:tgtEl>
                                      </p:cBhvr>
                                    </p:animEffect>
                                    <p:animScale>
                                      <p:cBhvr>
                                        <p:cTn id="72" dur="250" autoRev="1" fill="hold"/>
                                        <p:tgtEl>
                                          <p:spTgt spid="3">
                                            <p:txEl>
                                              <p:pRg st="13" end="13"/>
                                            </p:txEl>
                                          </p:spTgt>
                                        </p:tgtEl>
                                      </p:cBhvr>
                                      <p:by x="105000" y="105000"/>
                                    </p:animScale>
                                  </p:childTnLst>
                                </p:cTn>
                              </p:par>
                            </p:childTnLst>
                          </p:cTn>
                        </p:par>
                      </p:childTnLst>
                    </p:cTn>
                  </p:par>
                  <p:par>
                    <p:cTn id="73" fill="hold">
                      <p:stCondLst>
                        <p:cond delay="indefinite"/>
                      </p:stCondLst>
                      <p:childTnLst>
                        <p:par>
                          <p:cTn id="74" fill="hold">
                            <p:stCondLst>
                              <p:cond delay="0"/>
                            </p:stCondLst>
                            <p:childTnLst>
                              <p:par>
                                <p:cTn id="75" presetID="26" presetClass="emph" presetSubtype="0" fill="hold" nodeType="clickEffect">
                                  <p:stCondLst>
                                    <p:cond delay="0"/>
                                  </p:stCondLst>
                                  <p:childTnLst>
                                    <p:animEffect transition="out" filter="fade">
                                      <p:cBhvr>
                                        <p:cTn id="76" dur="500" tmFilter="0, 0; .2, .5; .8, .5; 1, 0"/>
                                        <p:tgtEl>
                                          <p:spTgt spid="3">
                                            <p:txEl>
                                              <p:pRg st="14" end="14"/>
                                            </p:txEl>
                                          </p:spTgt>
                                        </p:tgtEl>
                                      </p:cBhvr>
                                    </p:animEffect>
                                    <p:animScale>
                                      <p:cBhvr>
                                        <p:cTn id="77" dur="250" autoRev="1" fill="hold"/>
                                        <p:tgtEl>
                                          <p:spTgt spid="3">
                                            <p:txEl>
                                              <p:pRg st="14" end="14"/>
                                            </p:txEl>
                                          </p:spTgt>
                                        </p:tgtEl>
                                      </p:cBhvr>
                                      <p:by x="105000" y="105000"/>
                                    </p:animScale>
                                  </p:childTnLst>
                                </p:cTn>
                              </p:par>
                            </p:childTnLst>
                          </p:cTn>
                        </p:par>
                      </p:childTnLst>
                    </p:cTn>
                  </p:par>
                  <p:par>
                    <p:cTn id="78" fill="hold">
                      <p:stCondLst>
                        <p:cond delay="indefinite"/>
                      </p:stCondLst>
                      <p:childTnLst>
                        <p:par>
                          <p:cTn id="79" fill="hold">
                            <p:stCondLst>
                              <p:cond delay="0"/>
                            </p:stCondLst>
                            <p:childTnLst>
                              <p:par>
                                <p:cTn id="80" presetID="26" presetClass="emph" presetSubtype="0" fill="hold" nodeType="clickEffect">
                                  <p:stCondLst>
                                    <p:cond delay="0"/>
                                  </p:stCondLst>
                                  <p:childTnLst>
                                    <p:animEffect transition="out" filter="fade">
                                      <p:cBhvr>
                                        <p:cTn id="81" dur="500" tmFilter="0, 0; .2, .5; .8, .5; 1, 0"/>
                                        <p:tgtEl>
                                          <p:spTgt spid="3">
                                            <p:txEl>
                                              <p:pRg st="15" end="15"/>
                                            </p:txEl>
                                          </p:spTgt>
                                        </p:tgtEl>
                                      </p:cBhvr>
                                    </p:animEffect>
                                    <p:animScale>
                                      <p:cBhvr>
                                        <p:cTn id="82" dur="250" autoRev="1" fill="hold"/>
                                        <p:tgtEl>
                                          <p:spTgt spid="3">
                                            <p:txEl>
                                              <p:pRg st="15" end="15"/>
                                            </p:txEl>
                                          </p:spTgt>
                                        </p:tgtEl>
                                      </p:cBhvr>
                                      <p:by x="105000" y="105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صورة 3"/>
          <p:cNvPicPr>
            <a:picLocks noChangeAspect="1"/>
          </p:cNvPicPr>
          <p:nvPr/>
        </p:nvPicPr>
        <p:blipFill rotWithShape="1">
          <a:blip r:embed="rId2">
            <a:extLst>
              <a:ext uri="{28A0092B-C50C-407E-A947-70E740481C1C}">
                <a14:useLocalDpi xmlns="" xmlns:a14="http://schemas.microsoft.com/office/drawing/2010/main" val="0"/>
              </a:ext>
            </a:extLst>
          </a:blip>
          <a:srcRect t="32903" b="32729"/>
          <a:stretch/>
        </p:blipFill>
        <p:spPr>
          <a:xfrm>
            <a:off x="2" y="71462"/>
            <a:ext cx="9143999" cy="6858000"/>
          </a:xfrm>
          <a:prstGeom prst="rect">
            <a:avLst/>
          </a:prstGeom>
        </p:spPr>
      </p:pic>
      <p:sp>
        <p:nvSpPr>
          <p:cNvPr id="10241" name="Rectangle 1"/>
          <p:cNvSpPr>
            <a:spLocks noChangeArrowheads="1"/>
          </p:cNvSpPr>
          <p:nvPr/>
        </p:nvSpPr>
        <p:spPr bwMode="auto">
          <a:xfrm>
            <a:off x="0" y="285728"/>
            <a:ext cx="9144000" cy="463973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1" eaLnBrk="1" fontAlgn="base" latinLnBrk="0" hangingPunct="1">
              <a:lnSpc>
                <a:spcPct val="100000"/>
              </a:lnSpc>
              <a:spcBef>
                <a:spcPct val="0"/>
              </a:spcBef>
              <a:spcAft>
                <a:spcPct val="0"/>
              </a:spcAft>
              <a:buClrTx/>
              <a:buSzTx/>
              <a:buFontTx/>
              <a:buNone/>
              <a:tabLst>
                <a:tab pos="2152650" algn="l"/>
                <a:tab pos="2266950" algn="l"/>
                <a:tab pos="2381250" algn="l"/>
                <a:tab pos="2514600" algn="l"/>
              </a:tabLst>
            </a:pPr>
            <a:r>
              <a:rPr lang="en-US" sz="2800" b="1" dirty="0" smtClean="0">
                <a:latin typeface="Andalus" pitchFamily="18" charset="-78"/>
                <a:ea typeface="Times New Roman" pitchFamily="18" charset="0"/>
                <a:cs typeface="Andalus" pitchFamily="18" charset="-78"/>
              </a:rPr>
              <a:t>ANSWER THIS QUESTION</a:t>
            </a:r>
          </a:p>
          <a:p>
            <a:pPr marL="0" marR="0" lvl="0" indent="0" algn="ctr" defTabSz="914400" rtl="1" eaLnBrk="1" fontAlgn="base" latinLnBrk="0" hangingPunct="1">
              <a:lnSpc>
                <a:spcPct val="100000"/>
              </a:lnSpc>
              <a:spcBef>
                <a:spcPct val="0"/>
              </a:spcBef>
              <a:spcAft>
                <a:spcPct val="0"/>
              </a:spcAft>
              <a:buClrTx/>
              <a:buSzTx/>
              <a:buFontTx/>
              <a:buNone/>
              <a:tabLst>
                <a:tab pos="2152650" algn="l"/>
                <a:tab pos="2266950" algn="l"/>
                <a:tab pos="2381250" algn="l"/>
                <a:tab pos="2514600" algn="l"/>
              </a:tabLst>
            </a:pPr>
            <a:r>
              <a:rPr kumimoji="0" lang="en-US" sz="2800" b="1" i="0" u="none" strike="noStrike" cap="none" normalizeH="0" baseline="0" dirty="0" smtClean="0">
                <a:ln>
                  <a:noFill/>
                </a:ln>
                <a:effectLst/>
                <a:latin typeface="Andalus" pitchFamily="18" charset="-78"/>
                <a:cs typeface="Andalus" pitchFamily="18" charset="-78"/>
              </a:rPr>
              <a:t>HOW</a:t>
            </a:r>
            <a:r>
              <a:rPr kumimoji="0" lang="en-US" sz="2800" b="1" i="0" u="none" strike="noStrike" cap="none" normalizeH="0" dirty="0" smtClean="0">
                <a:ln>
                  <a:noFill/>
                </a:ln>
                <a:effectLst/>
                <a:latin typeface="Andalus" pitchFamily="18" charset="-78"/>
                <a:cs typeface="Andalus" pitchFamily="18" charset="-78"/>
              </a:rPr>
              <a:t> MANY KINGDOM THAT CLASSIFY TILL NOW DAY???</a:t>
            </a:r>
            <a:endParaRPr kumimoji="0" lang="en-US" sz="2000" b="1" i="0" u="none" strike="noStrike" cap="none" normalizeH="0" dirty="0" smtClean="0">
              <a:ln>
                <a:noFill/>
              </a:ln>
              <a:effectLst/>
              <a:latin typeface="Andalus" pitchFamily="18" charset="-78"/>
              <a:cs typeface="Andalus" pitchFamily="18" charset="-78"/>
            </a:endParaRPr>
          </a:p>
          <a:p>
            <a:pPr marL="0" marR="0" lvl="0" indent="0" algn="justLow" defTabSz="914400" rtl="1" eaLnBrk="1" fontAlgn="base" latinLnBrk="0" hangingPunct="1">
              <a:lnSpc>
                <a:spcPct val="100000"/>
              </a:lnSpc>
              <a:spcBef>
                <a:spcPct val="0"/>
              </a:spcBef>
              <a:spcAft>
                <a:spcPct val="0"/>
              </a:spcAft>
              <a:buClrTx/>
              <a:buSzTx/>
              <a:buFontTx/>
              <a:buNone/>
              <a:tabLst>
                <a:tab pos="2152650" algn="l"/>
                <a:tab pos="2266950" algn="l"/>
                <a:tab pos="2381250" algn="l"/>
                <a:tab pos="2514600" algn="l"/>
              </a:tabLst>
            </a:pPr>
            <a:endParaRPr lang="en-US" sz="2000" b="1" dirty="0" smtClean="0">
              <a:solidFill>
                <a:srgbClr val="FF0000"/>
              </a:solidFill>
              <a:latin typeface="Arial" pitchFamily="34" charset="0"/>
              <a:cs typeface="Arial" pitchFamily="34" charset="0"/>
            </a:endParaRPr>
          </a:p>
          <a:p>
            <a:pPr lvl="0" algn="justLow" fontAlgn="base">
              <a:spcBef>
                <a:spcPct val="0"/>
              </a:spcBef>
              <a:spcAft>
                <a:spcPct val="0"/>
              </a:spcAft>
              <a:tabLst>
                <a:tab pos="2152650" algn="l"/>
                <a:tab pos="2266950" algn="l"/>
                <a:tab pos="2381250" algn="l"/>
                <a:tab pos="2514600" algn="l"/>
              </a:tabLst>
            </a:pPr>
            <a:endParaRPr lang="en-US" sz="2000" b="1" dirty="0" smtClean="0">
              <a:solidFill>
                <a:srgbClr val="FF0000"/>
              </a:solidFill>
              <a:latin typeface="Arial" pitchFamily="34" charset="0"/>
              <a:ea typeface="Times New Roman" pitchFamily="18" charset="0"/>
              <a:cs typeface="Arial" pitchFamily="34" charset="0"/>
            </a:endParaRPr>
          </a:p>
          <a:p>
            <a:pPr lvl="0" algn="justLow" fontAlgn="base">
              <a:spcBef>
                <a:spcPct val="0"/>
              </a:spcBef>
              <a:spcAft>
                <a:spcPct val="0"/>
              </a:spcAft>
              <a:tabLst>
                <a:tab pos="2152650" algn="l"/>
                <a:tab pos="2266950" algn="l"/>
                <a:tab pos="2381250" algn="l"/>
                <a:tab pos="2514600" algn="l"/>
              </a:tabLst>
            </a:pPr>
            <a:endParaRPr lang="en-US" sz="2000" b="1" dirty="0" smtClean="0">
              <a:solidFill>
                <a:srgbClr val="FF0000"/>
              </a:solidFill>
              <a:latin typeface="Arial" pitchFamily="34" charset="0"/>
              <a:ea typeface="Times New Roman" pitchFamily="18" charset="0"/>
              <a:cs typeface="Arial" pitchFamily="34" charset="0"/>
            </a:endParaRPr>
          </a:p>
          <a:p>
            <a:pPr lvl="0" algn="justLow" fontAlgn="base">
              <a:spcBef>
                <a:spcPct val="0"/>
              </a:spcBef>
              <a:spcAft>
                <a:spcPct val="0"/>
              </a:spcAft>
              <a:tabLst>
                <a:tab pos="2152650" algn="l"/>
                <a:tab pos="2266950" algn="l"/>
                <a:tab pos="2381250" algn="l"/>
                <a:tab pos="2514600" algn="l"/>
              </a:tabLst>
            </a:pPr>
            <a:endParaRPr lang="en-US" sz="2000" b="1" dirty="0" smtClean="0">
              <a:solidFill>
                <a:srgbClr val="FF0000"/>
              </a:solidFill>
              <a:latin typeface="Arial" pitchFamily="34" charset="0"/>
              <a:ea typeface="Times New Roman" pitchFamily="18" charset="0"/>
              <a:cs typeface="Arial" pitchFamily="34" charset="0"/>
            </a:endParaRPr>
          </a:p>
          <a:p>
            <a:pPr lvl="0" algn="ctr" fontAlgn="base">
              <a:spcBef>
                <a:spcPct val="0"/>
              </a:spcBef>
              <a:spcAft>
                <a:spcPct val="0"/>
              </a:spcAft>
              <a:tabLst>
                <a:tab pos="2152650" algn="l"/>
                <a:tab pos="2266950" algn="l"/>
                <a:tab pos="2381250" algn="l"/>
                <a:tab pos="2514600" algn="l"/>
              </a:tabLst>
            </a:pPr>
            <a:r>
              <a:rPr lang="en-US" sz="2000" b="1" dirty="0" smtClean="0">
                <a:solidFill>
                  <a:srgbClr val="FF0000"/>
                </a:solidFill>
                <a:latin typeface="Arial" pitchFamily="34" charset="0"/>
                <a:ea typeface="Times New Roman" pitchFamily="18" charset="0"/>
                <a:cs typeface="Arial" pitchFamily="34" charset="0"/>
              </a:rPr>
              <a:t>IMPORTANT CONCEPTS OF PARASITIC INFECTIONS</a:t>
            </a:r>
            <a:endParaRPr kumimoji="0" lang="en-US" sz="2000" b="1" i="0" u="none" strike="noStrike" cap="none" normalizeH="0" dirty="0" smtClean="0">
              <a:ln>
                <a:noFill/>
              </a:ln>
              <a:solidFill>
                <a:srgbClr val="FF0000"/>
              </a:solidFill>
              <a:effectLst/>
              <a:latin typeface="Arial" pitchFamily="34" charset="0"/>
              <a:cs typeface="Arial" pitchFamily="34" charset="0"/>
            </a:endParaRPr>
          </a:p>
          <a:p>
            <a:pPr marL="0" marR="0" lvl="0" indent="0" algn="justLow" defTabSz="914400" rtl="1" eaLnBrk="1" fontAlgn="base" latinLnBrk="0" hangingPunct="1">
              <a:lnSpc>
                <a:spcPct val="100000"/>
              </a:lnSpc>
              <a:spcBef>
                <a:spcPct val="0"/>
              </a:spcBef>
              <a:spcAft>
                <a:spcPct val="0"/>
              </a:spcAft>
              <a:buClrTx/>
              <a:buSzTx/>
              <a:buFontTx/>
              <a:buNone/>
              <a:tabLst>
                <a:tab pos="2152650" algn="l"/>
                <a:tab pos="2266950" algn="l"/>
                <a:tab pos="2381250" algn="l"/>
                <a:tab pos="2514600" algn="l"/>
              </a:tabLst>
            </a:pPr>
            <a:endParaRPr kumimoji="0" lang="en-US" sz="105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Low" defTabSz="914400" rtl="0" eaLnBrk="0" fontAlgn="base" latinLnBrk="0" hangingPunct="0">
              <a:lnSpc>
                <a:spcPct val="100000"/>
              </a:lnSpc>
              <a:spcBef>
                <a:spcPct val="0"/>
              </a:spcBef>
              <a:spcAft>
                <a:spcPct val="0"/>
              </a:spcAft>
              <a:buClrTx/>
              <a:buSzTx/>
              <a:buFontTx/>
              <a:buChar char="•"/>
              <a:tabLst>
                <a:tab pos="2152650" algn="l"/>
                <a:tab pos="2266950" algn="l"/>
                <a:tab pos="2381250" algn="l"/>
                <a:tab pos="2514600" algn="l"/>
              </a:tabLst>
            </a:pPr>
            <a:r>
              <a:rPr kumimoji="0" lang="en-US" sz="2400" b="0"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Infection = presence of an agent that has the ability to cause disease </a:t>
            </a:r>
          </a:p>
          <a:p>
            <a:pPr marL="0" marR="0" lvl="0" indent="0" algn="justLow" defTabSz="914400" rtl="0" eaLnBrk="0" fontAlgn="base" latinLnBrk="0" hangingPunct="0">
              <a:lnSpc>
                <a:spcPct val="100000"/>
              </a:lnSpc>
              <a:spcBef>
                <a:spcPct val="0"/>
              </a:spcBef>
              <a:spcAft>
                <a:spcPct val="0"/>
              </a:spcAft>
              <a:buClrTx/>
              <a:buSzTx/>
              <a:buFontTx/>
              <a:buChar char="•"/>
              <a:tabLst>
                <a:tab pos="2152650" algn="l"/>
                <a:tab pos="2266950" algn="l"/>
                <a:tab pos="2381250" algn="l"/>
                <a:tab pos="2514600" algn="l"/>
              </a:tabLst>
            </a:pPr>
            <a:endParaRPr kumimoji="0" lang="en-US" sz="11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Low" defTabSz="914400" rtl="0" eaLnBrk="0" fontAlgn="base" latinLnBrk="0" hangingPunct="0">
              <a:lnSpc>
                <a:spcPct val="100000"/>
              </a:lnSpc>
              <a:spcBef>
                <a:spcPct val="0"/>
              </a:spcBef>
              <a:spcAft>
                <a:spcPct val="0"/>
              </a:spcAft>
              <a:buClrTx/>
              <a:buSzTx/>
              <a:buFontTx/>
              <a:buChar char="•"/>
              <a:tabLst>
                <a:tab pos="2152650" algn="l"/>
                <a:tab pos="2266950" algn="l"/>
                <a:tab pos="2381250" algn="l"/>
                <a:tab pos="2514600" algn="l"/>
              </a:tabLst>
            </a:pPr>
            <a:r>
              <a:rPr kumimoji="0" lang="en-US" sz="2400" b="0"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Disease = the occurrence of dysfunction </a:t>
            </a:r>
          </a:p>
          <a:p>
            <a:pPr marL="0" marR="0" lvl="0" indent="0" algn="justLow" defTabSz="914400" rtl="0" eaLnBrk="0" fontAlgn="base" latinLnBrk="0" hangingPunct="0">
              <a:lnSpc>
                <a:spcPct val="100000"/>
              </a:lnSpc>
              <a:spcBef>
                <a:spcPct val="0"/>
              </a:spcBef>
              <a:spcAft>
                <a:spcPct val="0"/>
              </a:spcAft>
              <a:buClrTx/>
              <a:buSzTx/>
              <a:buFontTx/>
              <a:buChar char="•"/>
              <a:tabLst>
                <a:tab pos="2152650" algn="l"/>
                <a:tab pos="2266950" algn="l"/>
                <a:tab pos="2381250" algn="l"/>
                <a:tab pos="2514600" algn="l"/>
              </a:tabLst>
            </a:pPr>
            <a:endParaRPr kumimoji="0" lang="en-US" sz="11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Low" defTabSz="914400" rtl="0" eaLnBrk="0" fontAlgn="base" latinLnBrk="0" hangingPunct="0">
              <a:lnSpc>
                <a:spcPct val="100000"/>
              </a:lnSpc>
              <a:spcBef>
                <a:spcPct val="0"/>
              </a:spcBef>
              <a:spcAft>
                <a:spcPct val="0"/>
              </a:spcAft>
              <a:buClrTx/>
              <a:buSzTx/>
              <a:buFontTx/>
              <a:buChar char="•"/>
              <a:tabLst>
                <a:tab pos="2152650" algn="l"/>
                <a:tab pos="2266950" algn="l"/>
                <a:tab pos="2381250" algn="l"/>
                <a:tab pos="2514600" algn="l"/>
              </a:tabLst>
            </a:pPr>
            <a:r>
              <a:rPr kumimoji="0" lang="en-US" sz="2400" b="0"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Infectious = capable of causing infection </a:t>
            </a:r>
          </a:p>
          <a:p>
            <a:pPr marL="0" marR="0" lvl="0" indent="0" algn="justLow" defTabSz="914400" rtl="0" eaLnBrk="0" fontAlgn="base" latinLnBrk="0" hangingPunct="0">
              <a:lnSpc>
                <a:spcPct val="100000"/>
              </a:lnSpc>
              <a:spcBef>
                <a:spcPct val="0"/>
              </a:spcBef>
              <a:spcAft>
                <a:spcPct val="0"/>
              </a:spcAft>
              <a:buClrTx/>
              <a:buSzTx/>
              <a:buFontTx/>
              <a:buChar char="•"/>
              <a:tabLst>
                <a:tab pos="2152650" algn="l"/>
                <a:tab pos="2266950" algn="l"/>
                <a:tab pos="2381250" algn="l"/>
                <a:tab pos="2514600" algn="l"/>
              </a:tabLst>
            </a:pPr>
            <a:endParaRPr kumimoji="0" lang="en-US" sz="11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Low" defTabSz="914400" rtl="0" eaLnBrk="0" fontAlgn="base" latinLnBrk="0" hangingPunct="0">
              <a:lnSpc>
                <a:spcPct val="100000"/>
              </a:lnSpc>
              <a:spcBef>
                <a:spcPct val="0"/>
              </a:spcBef>
              <a:spcAft>
                <a:spcPct val="0"/>
              </a:spcAft>
              <a:buClrTx/>
              <a:buSzTx/>
              <a:buFontTx/>
              <a:buChar char="•"/>
              <a:tabLst>
                <a:tab pos="2152650" algn="l"/>
                <a:tab pos="2266950" algn="l"/>
                <a:tab pos="2381250" algn="l"/>
                <a:tab pos="2514600" algn="l"/>
              </a:tabLst>
            </a:pPr>
            <a:r>
              <a:rPr kumimoji="0" lang="en-US" sz="2400" b="0"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Infection --- Disease --- </a:t>
            </a:r>
            <a:r>
              <a:rPr kumimoji="0" lang="en-US" sz="2400" b="0"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Infectious</a:t>
            </a:r>
            <a:endParaRPr kumimoji="0" lang="en-US" sz="3200" b="0" i="0" u="none" strike="noStrike" cap="none" normalizeH="0" baseline="0" dirty="0" smtClean="0">
              <a:ln>
                <a:noFill/>
              </a:ln>
              <a:solidFill>
                <a:schemeClr val="tx1"/>
              </a:solidFill>
              <a:effectLst/>
              <a:latin typeface="Arial" pitchFamily="34" charset="0"/>
              <a:cs typeface="Arial" pitchFamily="34" charset="0"/>
            </a:endParaRPr>
          </a:p>
        </p:txBody>
      </p:sp>
    </p:spTree>
    <p:extLst>
      <p:ext uri="{BB962C8B-B14F-4D97-AF65-F5344CB8AC3E}">
        <p14:creationId xmlns="" xmlns:p14="http://schemas.microsoft.com/office/powerpoint/2010/main" val="3108683548"/>
      </p:ext>
    </p:extLst>
  </p:cSld>
  <p:clrMapOvr>
    <a:masterClrMapping/>
  </p:clrMapOvr>
  <mc:AlternateContent xmlns:mc="http://schemas.openxmlformats.org/markup-compatibility/2006">
    <mc:Choice xmlns=""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صورة 3"/>
          <p:cNvPicPr>
            <a:picLocks noChangeAspect="1"/>
          </p:cNvPicPr>
          <p:nvPr/>
        </p:nvPicPr>
        <p:blipFill rotWithShape="1">
          <a:blip r:embed="rId2">
            <a:extLst>
              <a:ext uri="{28A0092B-C50C-407E-A947-70E740481C1C}">
                <a14:useLocalDpi xmlns="" xmlns:a14="http://schemas.microsoft.com/office/drawing/2010/main" val="0"/>
              </a:ext>
            </a:extLst>
          </a:blip>
          <a:srcRect t="32903" b="32729"/>
          <a:stretch/>
        </p:blipFill>
        <p:spPr>
          <a:xfrm>
            <a:off x="2" y="0"/>
            <a:ext cx="9143999" cy="6858000"/>
          </a:xfrm>
          <a:prstGeom prst="rect">
            <a:avLst/>
          </a:prstGeom>
        </p:spPr>
      </p:pic>
      <p:sp>
        <p:nvSpPr>
          <p:cNvPr id="3" name="مربع نص 2"/>
          <p:cNvSpPr txBox="1"/>
          <p:nvPr/>
        </p:nvSpPr>
        <p:spPr>
          <a:xfrm>
            <a:off x="107504" y="474061"/>
            <a:ext cx="9036496" cy="5386090"/>
          </a:xfrm>
          <a:prstGeom prst="rect">
            <a:avLst/>
          </a:prstGeom>
          <a:noFill/>
        </p:spPr>
        <p:txBody>
          <a:bodyPr wrap="square" rtlCol="0">
            <a:spAutoFit/>
          </a:bodyPr>
          <a:lstStyle/>
          <a:p>
            <a:pPr algn="l"/>
            <a:endParaRPr lang="ar-IQ" sz="2800" dirty="0" smtClean="0"/>
          </a:p>
          <a:p>
            <a:pPr algn="l"/>
            <a:r>
              <a:rPr lang="en-US" sz="2800" dirty="0" smtClean="0"/>
              <a:t>EXAMPLE:</a:t>
            </a:r>
            <a:endParaRPr lang="en-US" sz="2000" dirty="0" smtClean="0"/>
          </a:p>
          <a:p>
            <a:pPr lvl="1" algn="l"/>
            <a:r>
              <a:rPr lang="en-US" sz="2800" dirty="0" smtClean="0"/>
              <a:t>The dog showed no adverse symptoms to the 2 female </a:t>
            </a:r>
            <a:r>
              <a:rPr lang="en-US" sz="2800" i="1" dirty="0" smtClean="0"/>
              <a:t>Dirofilaria </a:t>
            </a:r>
            <a:r>
              <a:rPr lang="en-US" sz="2800" i="1" dirty="0" err="1" smtClean="0"/>
              <a:t>immitis</a:t>
            </a:r>
            <a:r>
              <a:rPr lang="en-US" sz="2800" dirty="0" smtClean="0"/>
              <a:t> in its right ventricle(Infection).</a:t>
            </a:r>
            <a:endParaRPr lang="en-US" sz="2400" dirty="0" smtClean="0"/>
          </a:p>
          <a:p>
            <a:pPr lvl="1" algn="l"/>
            <a:r>
              <a:rPr lang="en-US" sz="2800" dirty="0" smtClean="0"/>
              <a:t>1,000 juvenile </a:t>
            </a:r>
            <a:r>
              <a:rPr lang="en-US" sz="2800" i="1" dirty="0" smtClean="0"/>
              <a:t>Haemonchus contortus</a:t>
            </a:r>
            <a:r>
              <a:rPr lang="en-US" sz="2800" dirty="0" smtClean="0"/>
              <a:t> were causing severe anemia in the lamb(Infection + Disease).</a:t>
            </a:r>
            <a:endParaRPr lang="en-US" sz="2400" dirty="0" smtClean="0"/>
          </a:p>
          <a:p>
            <a:pPr lvl="1" algn="l"/>
            <a:r>
              <a:rPr lang="en-US" sz="2800" dirty="0" smtClean="0"/>
              <a:t>Cats suffering from large bowel diarrhea due to </a:t>
            </a:r>
            <a:r>
              <a:rPr lang="en-US" sz="2800" i="1" dirty="0" smtClean="0"/>
              <a:t>Tritrichomonas </a:t>
            </a:r>
            <a:r>
              <a:rPr lang="en-US" sz="2800" i="1" dirty="0" err="1" smtClean="0"/>
              <a:t>foetus</a:t>
            </a:r>
            <a:r>
              <a:rPr lang="en-US" sz="2800" dirty="0" smtClean="0"/>
              <a:t> pass active </a:t>
            </a:r>
            <a:r>
              <a:rPr lang="en-US" sz="2800" dirty="0" err="1" smtClean="0"/>
              <a:t>trophs</a:t>
            </a:r>
            <a:r>
              <a:rPr lang="en-US" sz="2800" dirty="0" smtClean="0"/>
              <a:t> in their feces(Infection+ Disease+ Infectious).</a:t>
            </a:r>
            <a:endParaRPr lang="en-US" sz="2400" dirty="0" smtClean="0"/>
          </a:p>
          <a:p>
            <a:pPr lvl="1" algn="l"/>
            <a:r>
              <a:rPr lang="en-US" sz="2800" dirty="0" smtClean="0"/>
              <a:t>The cat passed several active proglottids of the flea tapeworm, </a:t>
            </a:r>
            <a:r>
              <a:rPr lang="en-US" sz="2800" i="1" dirty="0" smtClean="0"/>
              <a:t>Dipylidium caninum</a:t>
            </a:r>
            <a:r>
              <a:rPr lang="en-US" sz="2800" dirty="0" smtClean="0"/>
              <a:t>(Infection).</a:t>
            </a:r>
            <a:endParaRPr lang="en-US" sz="2400" dirty="0" smtClean="0"/>
          </a:p>
          <a:p>
            <a:pPr algn="l"/>
            <a:endParaRPr lang="en-US" sz="3600" b="1" dirty="0">
              <a:solidFill>
                <a:schemeClr val="accent3">
                  <a:lumMod val="50000"/>
                </a:schemeClr>
              </a:solidFill>
              <a:latin typeface="Times New Roman" panose="02020603050405020304" pitchFamily="18" charset="0"/>
              <a:cs typeface="Times New Roman" panose="02020603050405020304" pitchFamily="18" charset="0"/>
            </a:endParaRPr>
          </a:p>
        </p:txBody>
      </p:sp>
    </p:spTree>
    <p:extLst>
      <p:ext uri="{BB962C8B-B14F-4D97-AF65-F5344CB8AC3E}">
        <p14:creationId xmlns="" xmlns:p14="http://schemas.microsoft.com/office/powerpoint/2010/main" val="3587665651"/>
      </p:ext>
    </p:extLst>
  </p:cSld>
  <p:clrMapOvr>
    <a:masterClrMapping/>
  </p:clrMapOvr>
  <mc:AlternateContent xmlns:mc="http://schemas.openxmlformats.org/markup-compatibility/2006">
    <mc:Choice xmlns=""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صورة 3"/>
          <p:cNvPicPr>
            <a:picLocks noChangeAspect="1"/>
          </p:cNvPicPr>
          <p:nvPr/>
        </p:nvPicPr>
        <p:blipFill rotWithShape="1">
          <a:blip r:embed="rId2">
            <a:extLst>
              <a:ext uri="{28A0092B-C50C-407E-A947-70E740481C1C}">
                <a14:useLocalDpi xmlns="" xmlns:a14="http://schemas.microsoft.com/office/drawing/2010/main" val="0"/>
              </a:ext>
            </a:extLst>
          </a:blip>
          <a:srcRect t="32903" b="32729"/>
          <a:stretch/>
        </p:blipFill>
        <p:spPr>
          <a:xfrm>
            <a:off x="2" y="0"/>
            <a:ext cx="9143999" cy="6858000"/>
          </a:xfrm>
          <a:prstGeom prst="rect">
            <a:avLst/>
          </a:prstGeom>
        </p:spPr>
      </p:pic>
      <p:sp>
        <p:nvSpPr>
          <p:cNvPr id="2" name="مربع نص 1"/>
          <p:cNvSpPr txBox="1"/>
          <p:nvPr/>
        </p:nvSpPr>
        <p:spPr>
          <a:xfrm>
            <a:off x="130862" y="116634"/>
            <a:ext cx="8833626" cy="7540526"/>
          </a:xfrm>
          <a:prstGeom prst="rect">
            <a:avLst/>
          </a:prstGeom>
          <a:noFill/>
        </p:spPr>
        <p:txBody>
          <a:bodyPr wrap="square" rtlCol="0">
            <a:spAutoFit/>
          </a:bodyPr>
          <a:lstStyle/>
          <a:p>
            <a:pPr algn="l"/>
            <a:r>
              <a:rPr lang="en-US" sz="2400" b="1" dirty="0" smtClean="0">
                <a:solidFill>
                  <a:srgbClr val="FF0000"/>
                </a:solidFill>
              </a:rPr>
              <a:t>SOME TYPICAL CHARACTERISTICS OF PARASITISM </a:t>
            </a:r>
            <a:endParaRPr lang="en-US" dirty="0" smtClean="0">
              <a:solidFill>
                <a:srgbClr val="FF0000"/>
              </a:solidFill>
            </a:endParaRPr>
          </a:p>
          <a:p>
            <a:pPr algn="l"/>
            <a:r>
              <a:rPr lang="en-US" sz="2400" dirty="0" smtClean="0">
                <a:cs typeface="+mj-cs"/>
              </a:rPr>
              <a:t>There are different ways or characteristic of parasitism: </a:t>
            </a:r>
          </a:p>
          <a:p>
            <a:pPr lvl="1" algn="l"/>
            <a:r>
              <a:rPr lang="en-US" sz="2400" dirty="0" smtClean="0">
                <a:cs typeface="+mj-cs"/>
              </a:rPr>
              <a:t> High reproductive potential, i.e. multiple fission in Apicomplexa; </a:t>
            </a:r>
            <a:r>
              <a:rPr lang="en-US" sz="2400" dirty="0" err="1" smtClean="0">
                <a:cs typeface="+mj-cs"/>
              </a:rPr>
              <a:t>hermaphrodism</a:t>
            </a:r>
            <a:r>
              <a:rPr lang="en-US" sz="2400" dirty="0" smtClean="0">
                <a:cs typeface="+mj-cs"/>
              </a:rPr>
              <a:t> of trematodes; parthenogenesis in </a:t>
            </a:r>
            <a:r>
              <a:rPr lang="en-US" sz="2400" i="1" dirty="0" smtClean="0">
                <a:cs typeface="+mj-cs"/>
              </a:rPr>
              <a:t>Strongyloides</a:t>
            </a:r>
            <a:r>
              <a:rPr lang="en-US" sz="2400" dirty="0" smtClean="0">
                <a:cs typeface="+mj-cs"/>
              </a:rPr>
              <a:t> spp.; i.e. </a:t>
            </a:r>
            <a:r>
              <a:rPr lang="en-US" sz="2400" dirty="0" err="1" smtClean="0">
                <a:cs typeface="+mj-cs"/>
              </a:rPr>
              <a:t>strobilation</a:t>
            </a:r>
            <a:r>
              <a:rPr lang="en-US" sz="2400" dirty="0" smtClean="0">
                <a:cs typeface="+mj-cs"/>
              </a:rPr>
              <a:t> of tapeworms for high ova output; and overall high </a:t>
            </a:r>
            <a:endParaRPr lang="ar-IQ" sz="2400" dirty="0" smtClean="0">
              <a:cs typeface="+mj-cs"/>
            </a:endParaRPr>
          </a:p>
          <a:p>
            <a:pPr lvl="1" algn="l"/>
            <a:r>
              <a:rPr lang="ar-IQ" sz="2400" dirty="0" smtClean="0">
                <a:cs typeface="+mj-cs"/>
              </a:rPr>
              <a:t> </a:t>
            </a:r>
            <a:r>
              <a:rPr lang="en-US" sz="2400" dirty="0" smtClean="0">
                <a:cs typeface="+mj-cs"/>
              </a:rPr>
              <a:t>ova/larval output of many worms.</a:t>
            </a:r>
          </a:p>
          <a:p>
            <a:pPr lvl="0" algn="l" rtl="0"/>
            <a:r>
              <a:rPr lang="en-US" sz="2400" dirty="0" smtClean="0">
                <a:cs typeface="+mj-cs"/>
              </a:rPr>
              <a:t>Often unique morphological or physiological specializations, loss of structures, like:</a:t>
            </a:r>
          </a:p>
          <a:p>
            <a:pPr lvl="2" algn="l"/>
            <a:r>
              <a:rPr lang="en-US" sz="2400" dirty="0" smtClean="0">
                <a:cs typeface="+mj-cs"/>
              </a:rPr>
              <a:t>loss of digestive tract of tapeworms </a:t>
            </a:r>
          </a:p>
          <a:p>
            <a:pPr lvl="2" algn="l"/>
            <a:r>
              <a:rPr lang="en-US" sz="2400" dirty="0" smtClean="0">
                <a:cs typeface="+mj-cs"/>
              </a:rPr>
              <a:t>loss of wings of fleas and lice </a:t>
            </a:r>
          </a:p>
          <a:p>
            <a:pPr lvl="2" algn="l"/>
            <a:r>
              <a:rPr lang="en-US" sz="2400" dirty="0" smtClean="0">
                <a:cs typeface="+mj-cs"/>
              </a:rPr>
              <a:t>loss of many sensory structures of nematodes </a:t>
            </a:r>
          </a:p>
          <a:p>
            <a:pPr lvl="2" algn="l"/>
            <a:r>
              <a:rPr lang="en-US" sz="2400" dirty="0" smtClean="0">
                <a:cs typeface="+mj-cs"/>
              </a:rPr>
              <a:t>development and refinement of a TEGUMENT; a living external layer of </a:t>
            </a:r>
            <a:r>
              <a:rPr lang="en-US" sz="2400" dirty="0" err="1" smtClean="0">
                <a:cs typeface="+mj-cs"/>
              </a:rPr>
              <a:t>digenes</a:t>
            </a:r>
            <a:r>
              <a:rPr lang="en-US" sz="2400" dirty="0" smtClean="0">
                <a:cs typeface="+mj-cs"/>
              </a:rPr>
              <a:t>, cestodes and acanthocephalan that allows digestion and other functions across body surface </a:t>
            </a:r>
          </a:p>
          <a:p>
            <a:pPr lvl="2" algn="l"/>
            <a:r>
              <a:rPr lang="en-US" sz="2400" dirty="0" smtClean="0">
                <a:cs typeface="+mj-cs"/>
              </a:rPr>
              <a:t>development of special holdfast organs, including hooks, suckers, teeth, clamps, cutting plates, spines </a:t>
            </a:r>
          </a:p>
          <a:p>
            <a:pPr lvl="2" algn="l"/>
            <a:r>
              <a:rPr lang="en-US" sz="2400" dirty="0" smtClean="0">
                <a:cs typeface="+mj-cs"/>
              </a:rPr>
              <a:t>production of anti-coagulants in leeches and hookworms </a:t>
            </a:r>
          </a:p>
          <a:p>
            <a:pPr lvl="1" algn="l"/>
            <a:r>
              <a:rPr lang="en-US" sz="2800" dirty="0" smtClean="0"/>
              <a:t>.</a:t>
            </a:r>
            <a:endParaRPr lang="en-US" sz="2400" dirty="0" smtClean="0"/>
          </a:p>
          <a:p>
            <a:pPr algn="l"/>
            <a:r>
              <a:rPr lang="en-US" sz="2400" b="1" dirty="0" smtClean="0">
                <a:solidFill>
                  <a:schemeClr val="accent3">
                    <a:lumMod val="50000"/>
                  </a:schemeClr>
                </a:solidFill>
                <a:latin typeface="Times New Roman" panose="02020603050405020304" pitchFamily="18" charset="0"/>
                <a:cs typeface="Times New Roman" panose="02020603050405020304" pitchFamily="18" charset="0"/>
              </a:rPr>
              <a:t> </a:t>
            </a:r>
            <a:endParaRPr lang="en-US" sz="2400" b="1" dirty="0">
              <a:solidFill>
                <a:schemeClr val="accent3">
                  <a:lumMod val="50000"/>
                </a:schemeClr>
              </a:solidFill>
              <a:latin typeface="Times New Roman" panose="02020603050405020304" pitchFamily="18" charset="0"/>
              <a:cs typeface="Times New Roman" panose="02020603050405020304" pitchFamily="18" charset="0"/>
            </a:endParaRPr>
          </a:p>
        </p:txBody>
      </p:sp>
    </p:spTree>
    <p:extLst>
      <p:ext uri="{BB962C8B-B14F-4D97-AF65-F5344CB8AC3E}">
        <p14:creationId xmlns="" xmlns:p14="http://schemas.microsoft.com/office/powerpoint/2010/main" val="857850226"/>
      </p:ext>
    </p:extLst>
  </p:cSld>
  <p:clrMapOvr>
    <a:masterClrMapping/>
  </p:clrMapOvr>
  <mc:AlternateContent xmlns:mc="http://schemas.openxmlformats.org/markup-compatibility/2006">
    <mc:Choice xmlns=""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صورة 3"/>
          <p:cNvPicPr>
            <a:picLocks noChangeAspect="1"/>
          </p:cNvPicPr>
          <p:nvPr/>
        </p:nvPicPr>
        <p:blipFill rotWithShape="1">
          <a:blip r:embed="rId2">
            <a:extLst>
              <a:ext uri="{28A0092B-C50C-407E-A947-70E740481C1C}">
                <a14:useLocalDpi xmlns="" xmlns:a14="http://schemas.microsoft.com/office/drawing/2010/main" val="0"/>
              </a:ext>
            </a:extLst>
          </a:blip>
          <a:srcRect t="32903" b="32729"/>
          <a:stretch/>
        </p:blipFill>
        <p:spPr>
          <a:xfrm>
            <a:off x="2" y="0"/>
            <a:ext cx="9143999" cy="6858000"/>
          </a:xfrm>
          <a:prstGeom prst="rect">
            <a:avLst/>
          </a:prstGeom>
        </p:spPr>
      </p:pic>
      <p:sp>
        <p:nvSpPr>
          <p:cNvPr id="2" name="مربع نص 1"/>
          <p:cNvSpPr txBox="1"/>
          <p:nvPr/>
        </p:nvSpPr>
        <p:spPr>
          <a:xfrm>
            <a:off x="107504" y="116634"/>
            <a:ext cx="8928992" cy="5632311"/>
          </a:xfrm>
          <a:prstGeom prst="rect">
            <a:avLst/>
          </a:prstGeom>
          <a:noFill/>
        </p:spPr>
        <p:txBody>
          <a:bodyPr wrap="square" rtlCol="0">
            <a:spAutoFit/>
          </a:bodyPr>
          <a:lstStyle/>
          <a:p>
            <a:pPr lvl="0" algn="l" rtl="0"/>
            <a:r>
              <a:rPr lang="en-US" sz="2400" dirty="0" smtClean="0">
                <a:cs typeface="+mj-cs"/>
              </a:rPr>
              <a:t>Often special site specificity.</a:t>
            </a:r>
          </a:p>
          <a:p>
            <a:pPr lvl="0" algn="l"/>
            <a:r>
              <a:rPr lang="en-US" sz="2400" dirty="0" smtClean="0">
                <a:cs typeface="+mj-cs"/>
              </a:rPr>
              <a:t>Usually, but not always, non-lethal to host.</a:t>
            </a:r>
          </a:p>
          <a:p>
            <a:pPr lvl="0" algn="l"/>
            <a:r>
              <a:rPr lang="en-US" sz="2400" dirty="0" smtClean="0">
                <a:cs typeface="+mj-cs"/>
              </a:rPr>
              <a:t>Generally more numerous than hosts.</a:t>
            </a:r>
          </a:p>
          <a:p>
            <a:pPr lvl="0" algn="l"/>
            <a:r>
              <a:rPr lang="en-US" sz="2400" dirty="0" smtClean="0">
                <a:cs typeface="+mj-cs"/>
              </a:rPr>
              <a:t>Generally much smaller than host if larger, then termed a predator.</a:t>
            </a:r>
          </a:p>
          <a:p>
            <a:pPr lvl="0" algn="l"/>
            <a:r>
              <a:rPr lang="en-US" sz="2400" dirty="0" smtClean="0">
                <a:cs typeface="+mj-cs"/>
              </a:rPr>
              <a:t>Often have evolved methods of evading host immune system, like:</a:t>
            </a:r>
          </a:p>
          <a:p>
            <a:pPr lvl="0" algn="l"/>
            <a:r>
              <a:rPr lang="en-US" sz="2400" dirty="0" smtClean="0">
                <a:cs typeface="+mj-cs"/>
              </a:rPr>
              <a:t>Antigenic variation of trypanosomes.</a:t>
            </a:r>
          </a:p>
          <a:p>
            <a:pPr lvl="0" algn="l"/>
            <a:r>
              <a:rPr lang="en-US" sz="2400" dirty="0" smtClean="0">
                <a:cs typeface="+mj-cs"/>
              </a:rPr>
              <a:t>Tough tegument of acanthocephalans.</a:t>
            </a:r>
          </a:p>
          <a:p>
            <a:pPr lvl="0" algn="l"/>
            <a:r>
              <a:rPr lang="en-US" sz="2400" dirty="0" smtClean="0">
                <a:cs typeface="+mj-cs"/>
              </a:rPr>
              <a:t>Intracellular habitat of coccidian and </a:t>
            </a:r>
            <a:r>
              <a:rPr lang="en-US" sz="2400" i="1" dirty="0" smtClean="0">
                <a:cs typeface="+mj-cs"/>
              </a:rPr>
              <a:t>Trichinella</a:t>
            </a:r>
            <a:r>
              <a:rPr lang="en-US" sz="2400" dirty="0" smtClean="0">
                <a:cs typeface="+mj-cs"/>
              </a:rPr>
              <a:t> larvae.</a:t>
            </a:r>
          </a:p>
          <a:p>
            <a:pPr lvl="0" algn="l"/>
            <a:r>
              <a:rPr lang="en-US" sz="2400" dirty="0" smtClean="0">
                <a:cs typeface="+mj-cs"/>
              </a:rPr>
              <a:t>Antigen acquisition of Schistosoma.</a:t>
            </a:r>
          </a:p>
          <a:p>
            <a:pPr lvl="0" algn="l"/>
            <a:r>
              <a:rPr lang="en-US" sz="2400" dirty="0" smtClean="0">
                <a:cs typeface="+mj-cs"/>
              </a:rPr>
              <a:t>Suppression </a:t>
            </a:r>
            <a:r>
              <a:rPr lang="en-US" sz="2400" dirty="0" err="1" smtClean="0">
                <a:cs typeface="+mj-cs"/>
              </a:rPr>
              <a:t>eosinophiles</a:t>
            </a:r>
            <a:r>
              <a:rPr lang="en-US" sz="2400" dirty="0" smtClean="0">
                <a:cs typeface="+mj-cs"/>
              </a:rPr>
              <a:t> or </a:t>
            </a:r>
            <a:r>
              <a:rPr lang="en-US" sz="2400" dirty="0" err="1" smtClean="0">
                <a:cs typeface="+mj-cs"/>
              </a:rPr>
              <a:t>neutrophil</a:t>
            </a:r>
            <a:r>
              <a:rPr lang="en-US" sz="2400" dirty="0" smtClean="0">
                <a:cs typeface="+mj-cs"/>
              </a:rPr>
              <a:t> migration to the site of the parasite.</a:t>
            </a:r>
          </a:p>
          <a:p>
            <a:pPr lvl="0" algn="l"/>
            <a:r>
              <a:rPr lang="en-US" sz="2400" dirty="0" err="1" smtClean="0">
                <a:cs typeface="+mj-cs"/>
              </a:rPr>
              <a:t>Encystment</a:t>
            </a:r>
            <a:r>
              <a:rPr lang="en-US" sz="2400" dirty="0" smtClean="0">
                <a:cs typeface="+mj-cs"/>
              </a:rPr>
              <a:t>.</a:t>
            </a:r>
          </a:p>
          <a:p>
            <a:pPr lvl="0" algn="l"/>
            <a:r>
              <a:rPr lang="en-US" sz="2400" dirty="0" smtClean="0">
                <a:cs typeface="+mj-cs"/>
              </a:rPr>
              <a:t>Ability to cleave antibodies or consume complement.</a:t>
            </a:r>
          </a:p>
          <a:p>
            <a:pPr lvl="0" algn="l"/>
            <a:r>
              <a:rPr lang="en-US" sz="2400" dirty="0" smtClean="0">
                <a:cs typeface="+mj-cs"/>
              </a:rPr>
              <a:t>Ability to trigger certain arms of the immune response, which may in turn damage host tissue enough to facilitate parasite invasion.</a:t>
            </a:r>
            <a:endParaRPr lang="en-US" sz="2400" dirty="0">
              <a:cs typeface="+mj-cs"/>
            </a:endParaRPr>
          </a:p>
        </p:txBody>
      </p:sp>
    </p:spTree>
    <p:extLst>
      <p:ext uri="{BB962C8B-B14F-4D97-AF65-F5344CB8AC3E}">
        <p14:creationId xmlns="" xmlns:p14="http://schemas.microsoft.com/office/powerpoint/2010/main" val="1226632270"/>
      </p:ext>
    </p:extLst>
  </p:cSld>
  <p:clrMapOvr>
    <a:masterClrMapping/>
  </p:clrMapOvr>
  <mc:AlternateContent xmlns:mc="http://schemas.openxmlformats.org/markup-compatibility/2006">
    <mc:Choice xmlns=""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صورة 3"/>
          <p:cNvPicPr>
            <a:picLocks noChangeAspect="1"/>
          </p:cNvPicPr>
          <p:nvPr/>
        </p:nvPicPr>
        <p:blipFill rotWithShape="1">
          <a:blip r:embed="rId2">
            <a:extLst>
              <a:ext uri="{28A0092B-C50C-407E-A947-70E740481C1C}">
                <a14:useLocalDpi xmlns="" xmlns:a14="http://schemas.microsoft.com/office/drawing/2010/main" val="0"/>
              </a:ext>
            </a:extLst>
          </a:blip>
          <a:srcRect t="32903" b="32729"/>
          <a:stretch/>
        </p:blipFill>
        <p:spPr>
          <a:xfrm>
            <a:off x="2" y="0"/>
            <a:ext cx="9143999" cy="6858000"/>
          </a:xfrm>
          <a:prstGeom prst="rect">
            <a:avLst/>
          </a:prstGeom>
        </p:spPr>
      </p:pic>
      <p:sp>
        <p:nvSpPr>
          <p:cNvPr id="2" name="مربع نص 1"/>
          <p:cNvSpPr txBox="1"/>
          <p:nvPr/>
        </p:nvSpPr>
        <p:spPr>
          <a:xfrm>
            <a:off x="179512" y="213547"/>
            <a:ext cx="8856984" cy="6370975"/>
          </a:xfrm>
          <a:prstGeom prst="rect">
            <a:avLst/>
          </a:prstGeom>
          <a:noFill/>
        </p:spPr>
        <p:txBody>
          <a:bodyPr wrap="square" rtlCol="0">
            <a:spAutoFit/>
          </a:bodyPr>
          <a:lstStyle/>
          <a:p>
            <a:pPr algn="l"/>
            <a:r>
              <a:rPr lang="en-US" sz="2400" dirty="0" smtClean="0">
                <a:solidFill>
                  <a:srgbClr val="FF0000"/>
                </a:solidFill>
                <a:cs typeface="+mj-cs"/>
              </a:rPr>
              <a:t>Level of pathology due to the parasitism, like:</a:t>
            </a:r>
          </a:p>
          <a:p>
            <a:pPr lvl="0" algn="l"/>
            <a:r>
              <a:rPr lang="en-US" sz="2400" dirty="0" smtClean="0">
                <a:cs typeface="+mj-cs"/>
              </a:rPr>
              <a:t>Physical trauma: Cells-tissue destruction because of the migration of nematodes through tissues, ulceration of intestinal wall and liver by </a:t>
            </a:r>
            <a:r>
              <a:rPr lang="en-US" sz="2400" dirty="0" err="1" smtClean="0">
                <a:cs typeface="+mj-cs"/>
              </a:rPr>
              <a:t>cysteine</a:t>
            </a:r>
            <a:r>
              <a:rPr lang="en-US" sz="2400" dirty="0" smtClean="0">
                <a:cs typeface="+mj-cs"/>
              </a:rPr>
              <a:t> proteases of </a:t>
            </a:r>
            <a:r>
              <a:rPr lang="en-US" sz="2400" i="1" dirty="0" smtClean="0">
                <a:cs typeface="+mj-cs"/>
              </a:rPr>
              <a:t>Entamoeba histolytica</a:t>
            </a:r>
            <a:r>
              <a:rPr lang="en-US" sz="2400" dirty="0" smtClean="0">
                <a:cs typeface="+mj-cs"/>
              </a:rPr>
              <a:t>,  displacement of tissue or structures by </a:t>
            </a:r>
            <a:r>
              <a:rPr lang="en-US" sz="2400" dirty="0" err="1" smtClean="0">
                <a:cs typeface="+mj-cs"/>
              </a:rPr>
              <a:t>hydatids</a:t>
            </a:r>
            <a:r>
              <a:rPr lang="en-US" sz="2400" dirty="0" smtClean="0">
                <a:cs typeface="+mj-cs"/>
              </a:rPr>
              <a:t>, protease digestion of epithelial cells by </a:t>
            </a:r>
            <a:r>
              <a:rPr lang="en-US" sz="2400" i="1" dirty="0" smtClean="0">
                <a:cs typeface="+mj-cs"/>
              </a:rPr>
              <a:t>Trichomonas virginals</a:t>
            </a:r>
            <a:r>
              <a:rPr lang="en-US" sz="2400" dirty="0" smtClean="0">
                <a:cs typeface="+mj-cs"/>
              </a:rPr>
              <a:t>, ulceration due to insertion of hooks and spines into intestinal wall.</a:t>
            </a:r>
          </a:p>
          <a:p>
            <a:pPr lvl="0" algn="l"/>
            <a:r>
              <a:rPr lang="en-US" sz="2400" dirty="0" smtClean="0">
                <a:solidFill>
                  <a:srgbClr val="FF0000"/>
                </a:solidFill>
                <a:cs typeface="+mj-cs"/>
              </a:rPr>
              <a:t>Nutritional diversion: </a:t>
            </a:r>
            <a:r>
              <a:rPr lang="en-US" sz="2400" dirty="0" smtClean="0">
                <a:cs typeface="+mj-cs"/>
              </a:rPr>
              <a:t>Such as giardiasis results in diarrhea and </a:t>
            </a:r>
            <a:r>
              <a:rPr lang="en-US" sz="2400" dirty="0" err="1" smtClean="0">
                <a:cs typeface="+mj-cs"/>
              </a:rPr>
              <a:t>malabsorption</a:t>
            </a:r>
            <a:r>
              <a:rPr lang="en-US" sz="2400" dirty="0" smtClean="0">
                <a:cs typeface="+mj-cs"/>
              </a:rPr>
              <a:t> and </a:t>
            </a:r>
            <a:r>
              <a:rPr lang="en-US" sz="2400" i="1" dirty="0" smtClean="0">
                <a:cs typeface="+mj-cs"/>
              </a:rPr>
              <a:t>Diphylobothirum</a:t>
            </a:r>
            <a:r>
              <a:rPr lang="en-US" sz="2400" dirty="0" smtClean="0">
                <a:cs typeface="+mj-cs"/>
              </a:rPr>
              <a:t> absorbs vitamin B12.</a:t>
            </a:r>
          </a:p>
          <a:p>
            <a:pPr lvl="0" algn="l"/>
            <a:r>
              <a:rPr lang="en-US" sz="2400" dirty="0" smtClean="0">
                <a:cs typeface="+mj-cs"/>
              </a:rPr>
              <a:t>Toxins/Excretory products/Immune complexes:  African trypanosomes slough antigen/</a:t>
            </a:r>
            <a:r>
              <a:rPr lang="en-US" sz="2400" dirty="0" err="1" smtClean="0">
                <a:cs typeface="+mj-cs"/>
              </a:rPr>
              <a:t>Ab</a:t>
            </a:r>
            <a:r>
              <a:rPr lang="en-US" sz="2400" dirty="0" smtClean="0">
                <a:cs typeface="+mj-cs"/>
              </a:rPr>
              <a:t> complexes that are absorbed by RBC's, complement activated, massive RBC lyses, as a excretory products of some trematodes and cestodes causing anaphylaxis as a fibrosis and inflammation around Schistosoma eggs in the </a:t>
            </a:r>
            <a:r>
              <a:rPr lang="en-US" sz="2400" dirty="0" err="1" smtClean="0">
                <a:cs typeface="+mj-cs"/>
              </a:rPr>
              <a:t>granulomas</a:t>
            </a:r>
            <a:r>
              <a:rPr lang="en-US" sz="2400" dirty="0" smtClean="0">
                <a:cs typeface="+mj-cs"/>
              </a:rPr>
              <a:t>, fibrosis, edema against adult </a:t>
            </a:r>
            <a:r>
              <a:rPr lang="en-US" sz="2400" dirty="0" err="1" smtClean="0">
                <a:cs typeface="+mj-cs"/>
              </a:rPr>
              <a:t>filarids</a:t>
            </a:r>
            <a:r>
              <a:rPr lang="en-US" sz="2400" dirty="0" smtClean="0">
                <a:cs typeface="+mj-cs"/>
              </a:rPr>
              <a:t>.</a:t>
            </a:r>
          </a:p>
          <a:p>
            <a:pPr algn="l"/>
            <a:r>
              <a:rPr lang="en-US" sz="2400" dirty="0" smtClean="0">
                <a:cs typeface="+mj-cs"/>
              </a:rPr>
              <a:t>9. Blood loss:  hookworms which causing anemia.</a:t>
            </a:r>
          </a:p>
          <a:p>
            <a:pPr algn="l" rtl="0"/>
            <a:endParaRPr lang="en-US" sz="2400" b="1" dirty="0">
              <a:cs typeface="+mj-cs"/>
            </a:endParaRPr>
          </a:p>
        </p:txBody>
      </p:sp>
    </p:spTree>
    <p:extLst>
      <p:ext uri="{BB962C8B-B14F-4D97-AF65-F5344CB8AC3E}">
        <p14:creationId xmlns="" xmlns:p14="http://schemas.microsoft.com/office/powerpoint/2010/main" val="700328470"/>
      </p:ext>
    </p:extLst>
  </p:cSld>
  <p:clrMapOvr>
    <a:masterClrMapping/>
  </p:clrMapOvr>
  <mc:AlternateContent xmlns:mc="http://schemas.openxmlformats.org/markup-compatibility/2006">
    <mc:Choice xmlns=""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صورة 3"/>
          <p:cNvPicPr>
            <a:picLocks noChangeAspect="1"/>
          </p:cNvPicPr>
          <p:nvPr/>
        </p:nvPicPr>
        <p:blipFill rotWithShape="1">
          <a:blip r:embed="rId2">
            <a:extLst>
              <a:ext uri="{28A0092B-C50C-407E-A947-70E740481C1C}">
                <a14:useLocalDpi xmlns="" xmlns:a14="http://schemas.microsoft.com/office/drawing/2010/main" val="0"/>
              </a:ext>
            </a:extLst>
          </a:blip>
          <a:srcRect t="32903" b="32729"/>
          <a:stretch/>
        </p:blipFill>
        <p:spPr>
          <a:xfrm>
            <a:off x="2" y="0"/>
            <a:ext cx="9143999" cy="6858000"/>
          </a:xfrm>
          <a:prstGeom prst="rect">
            <a:avLst/>
          </a:prstGeom>
        </p:spPr>
      </p:pic>
      <p:sp>
        <p:nvSpPr>
          <p:cNvPr id="2" name="مربع نص 1"/>
          <p:cNvSpPr txBox="1"/>
          <p:nvPr/>
        </p:nvSpPr>
        <p:spPr>
          <a:xfrm>
            <a:off x="143507" y="54173"/>
            <a:ext cx="8856984" cy="2585323"/>
          </a:xfrm>
          <a:prstGeom prst="rect">
            <a:avLst/>
          </a:prstGeom>
          <a:noFill/>
        </p:spPr>
        <p:txBody>
          <a:bodyPr wrap="square" rtlCol="0">
            <a:spAutoFit/>
          </a:bodyPr>
          <a:lstStyle/>
          <a:p>
            <a:pPr algn="l"/>
            <a:r>
              <a:rPr lang="en-US" sz="2400" b="1" dirty="0" smtClean="0">
                <a:solidFill>
                  <a:srgbClr val="FF0000"/>
                </a:solidFill>
              </a:rPr>
              <a:t>TYPICAL WAYS OF PARASITES TRANSMISSION</a:t>
            </a:r>
            <a:endParaRPr lang="en-US" sz="2400" dirty="0" smtClean="0">
              <a:solidFill>
                <a:srgbClr val="FF0000"/>
              </a:solidFill>
            </a:endParaRPr>
          </a:p>
          <a:p>
            <a:pPr algn="l"/>
            <a:r>
              <a:rPr lang="en-US" sz="2400" dirty="0" smtClean="0"/>
              <a:t>INGESTION from food or water / inhalation included VECTORS or/ and DIRECT PENETRATION of skin from environment.</a:t>
            </a:r>
          </a:p>
          <a:p>
            <a:pPr algn="l"/>
            <a:r>
              <a:rPr lang="en-US" sz="2400" dirty="0" smtClean="0"/>
              <a:t>10. Some additional terminology to be used in class of </a:t>
            </a:r>
            <a:r>
              <a:rPr lang="en-US" sz="2400" dirty="0" err="1" smtClean="0"/>
              <a:t>Anthroponoses</a:t>
            </a:r>
            <a:r>
              <a:rPr lang="en-US" sz="2400" dirty="0" smtClean="0"/>
              <a:t> in the human diseases that can be transmitted to animals.</a:t>
            </a:r>
          </a:p>
          <a:p>
            <a:r>
              <a:rPr lang="en-US" sz="2400" dirty="0" smtClean="0"/>
              <a:t> </a:t>
            </a:r>
          </a:p>
          <a:p>
            <a:pPr algn="l" rtl="0"/>
            <a:endParaRPr lang="en-US" dirty="0"/>
          </a:p>
        </p:txBody>
      </p:sp>
    </p:spTree>
    <p:extLst>
      <p:ext uri="{BB962C8B-B14F-4D97-AF65-F5344CB8AC3E}">
        <p14:creationId xmlns="" xmlns:p14="http://schemas.microsoft.com/office/powerpoint/2010/main" val="744569441"/>
      </p:ext>
    </p:extLst>
  </p:cSld>
  <p:clrMapOvr>
    <a:masterClrMapping/>
  </p:clrMapOvr>
  <mc:AlternateContent xmlns:mc="http://schemas.openxmlformats.org/markup-compatibility/2006">
    <mc:Choice xmlns=""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
</file>

<file path=ppt/theme/theme1.xml><?xml version="1.0" encoding="utf-8"?>
<a:theme xmlns:a="http://schemas.openxmlformats.org/drawingml/2006/main" name="سمة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194</TotalTime>
  <Words>1717</Words>
  <Application>Microsoft Office PowerPoint</Application>
  <PresentationFormat>عرض على الشاشة (3:4)‏</PresentationFormat>
  <Paragraphs>117</Paragraphs>
  <Slides>17</Slides>
  <Notes>0</Notes>
  <HiddenSlides>0</HiddenSlides>
  <MMClips>0</MMClips>
  <ScaleCrop>false</ScaleCrop>
  <HeadingPairs>
    <vt:vector size="4" baseType="variant">
      <vt:variant>
        <vt:lpstr>سمة</vt:lpstr>
      </vt:variant>
      <vt:variant>
        <vt:i4>1</vt:i4>
      </vt:variant>
      <vt:variant>
        <vt:lpstr>عناوين الشرائح</vt:lpstr>
      </vt:variant>
      <vt:variant>
        <vt:i4>17</vt:i4>
      </vt:variant>
    </vt:vector>
  </HeadingPairs>
  <TitlesOfParts>
    <vt:vector size="18" baseType="lpstr">
      <vt:lpstr>سمة Office</vt:lpstr>
      <vt:lpstr>الشريحة 1</vt:lpstr>
      <vt:lpstr>الشريحة 2</vt:lpstr>
      <vt:lpstr>الشريحة 3</vt:lpstr>
      <vt:lpstr>الشريحة 4</vt:lpstr>
      <vt:lpstr>الشريحة 5</vt:lpstr>
      <vt:lpstr>الشريحة 6</vt:lpstr>
      <vt:lpstr>الشريحة 7</vt:lpstr>
      <vt:lpstr>الشريحة 8</vt:lpstr>
      <vt:lpstr>الشريحة 9</vt:lpstr>
      <vt:lpstr>الشريحة 10</vt:lpstr>
      <vt:lpstr>الشريحة 11</vt:lpstr>
      <vt:lpstr>الشريحة 12</vt:lpstr>
      <vt:lpstr>الشريحة 13</vt:lpstr>
      <vt:lpstr>الشريحة 14</vt:lpstr>
      <vt:lpstr>الشريحة 15</vt:lpstr>
      <vt:lpstr>الشريحة 16</vt:lpstr>
      <vt:lpstr>الشريحة 17</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عرض تقديمي في PowerPoint</dc:title>
  <dc:creator>Ali Al-Basrawi</dc:creator>
  <cp:lastModifiedBy>THINK PAD</cp:lastModifiedBy>
  <cp:revision>24</cp:revision>
  <dcterms:created xsi:type="dcterms:W3CDTF">2017-08-19T00:39:37Z</dcterms:created>
  <dcterms:modified xsi:type="dcterms:W3CDTF">2025-12-27T19:47:11Z</dcterms:modified>
</cp:coreProperties>
</file>